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b" ContentType="application/vnd.ms-excel.sheet.binary.macroEnabled.12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91" r:id="rId6"/>
  </p:sldMasterIdLst>
  <p:notesMasterIdLst>
    <p:notesMasterId r:id="rId19"/>
  </p:notesMasterIdLst>
  <p:handoutMasterIdLst>
    <p:handoutMasterId r:id="rId20"/>
  </p:handoutMasterIdLst>
  <p:sldIdLst>
    <p:sldId id="765" r:id="rId7"/>
    <p:sldId id="751" r:id="rId8"/>
    <p:sldId id="739" r:id="rId9"/>
    <p:sldId id="742" r:id="rId10"/>
    <p:sldId id="740" r:id="rId11"/>
    <p:sldId id="741" r:id="rId12"/>
    <p:sldId id="743" r:id="rId13"/>
    <p:sldId id="780" r:id="rId14"/>
    <p:sldId id="746" r:id="rId15"/>
    <p:sldId id="767" r:id="rId16"/>
    <p:sldId id="764" r:id="rId17"/>
    <p:sldId id="758" r:id="rId18"/>
  </p:sldIdLst>
  <p:sldSz cx="12192000" cy="6858000"/>
  <p:notesSz cx="6797675" cy="9926638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72C"/>
    <a:srgbClr val="FF9515"/>
    <a:srgbClr val="FBFBFB"/>
    <a:srgbClr val="008E22"/>
    <a:srgbClr val="797600"/>
    <a:srgbClr val="BFBD00"/>
    <a:srgbClr val="004A12"/>
    <a:srgbClr val="00D633"/>
    <a:srgbClr val="93FFAD"/>
    <a:srgbClr val="00BC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07" autoAdjust="0"/>
    <p:restoredTop sz="89771" autoAdjust="0"/>
  </p:normalViewPr>
  <p:slideViewPr>
    <p:cSldViewPr snapToGrid="0" showGuides="1">
      <p:cViewPr varScale="1">
        <p:scale>
          <a:sx n="102" d="100"/>
          <a:sy n="102" d="100"/>
        </p:scale>
        <p:origin x="80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5" d="100"/>
          <a:sy n="85" d="100"/>
        </p:scale>
        <p:origin x="3804" y="84"/>
      </p:cViewPr>
      <p:guideLst/>
    </p:cSldViewPr>
  </p:notesViewPr>
  <p:gridSpacing cx="59999" cy="5999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.xlsb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.xlsb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2.xlsb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3.xlsb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4.xlsb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5.xlsb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768768768768769"/>
          <c:y val="0.13676470588235295"/>
          <c:w val="0.44624624624624626"/>
          <c:h val="0.76838235294117652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808080"/>
            </a:solidFill>
            <a:ln>
              <a:noFill/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C0C0C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0-C470-4B29-BA49-402854AC9BE0}"/>
              </c:ext>
            </c:extLst>
          </c:dPt>
          <c:dLbls>
            <c:dLbl>
              <c:idx val="0"/>
              <c:layout>
                <c:manualLayout>
                  <c:x val="0"/>
                  <c:y val="-0.42352941176470588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C470-4B29-BA49-402854AC9BE0}"/>
                </c:ext>
              </c:extLst>
            </c:dLbl>
            <c:dLbl>
              <c:idx val="1"/>
              <c:layout>
                <c:manualLayout>
                  <c:x val="0"/>
                  <c:y val="-0.4264705882352941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C470-4B29-BA49-402854AC9BE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Sheet1!$A$1:$B$1</c:f>
              <c:numCache>
                <c:formatCode>General</c:formatCode>
                <c:ptCount val="2"/>
                <c:pt idx="0">
                  <c:v>2389.9</c:v>
                </c:pt>
                <c:pt idx="1">
                  <c:v>2403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70-4B29-BA49-402854AC9B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728845680"/>
        <c:axId val="1"/>
      </c:barChart>
      <c:catAx>
        <c:axId val="728845680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2403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728845680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5410764872521244"/>
          <c:y val="7.3005093378607805E-2"/>
          <c:w val="0.29121813031161475"/>
          <c:h val="0.85398981324278433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-1.697792869269949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  <a:sym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14CD-4015-8FCD-084CD2983A6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</c:f>
              <c:numCache>
                <c:formatCode>General</c:formatCode>
                <c:ptCount val="1"/>
                <c:pt idx="0">
                  <c:v>331575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CD-4015-8FCD-084CD2983A6D}"/>
            </c:ext>
          </c:extLst>
        </c:ser>
        <c:ser>
          <c:idx val="1"/>
          <c:order val="1"/>
          <c:spPr>
            <a:solidFill>
              <a:schemeClr val="accent1"/>
            </a:solidFill>
            <a:ln>
              <a:noFill/>
            </a:ln>
          </c:spPr>
          <c:invertIfNegative val="0"/>
          <c:val>
            <c:numRef>
              <c:f>Sheet1!$A$2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CD-4015-8FCD-084CD2983A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772763016"/>
        <c:axId val="1"/>
      </c:barChart>
      <c:catAx>
        <c:axId val="77276301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331575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772763016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7587131367292226"/>
          <c:y val="0.18883248730964466"/>
          <c:w val="0.24772117962466489"/>
          <c:h val="0.68020304568527923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69696"/>
            </a:solidFill>
            <a:ln w="9525" cmpd="sng" algn="ctr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"/>
                  <c:y val="-0.39796954314720812"/>
                </c:manualLayout>
              </c:layout>
              <c:numFmt formatCode="#,##0.00;&quot;-&quot;#,##0.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B4D5-4F8C-8222-123EAC99DBE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</c:f>
              <c:numCache>
                <c:formatCode>General</c:formatCode>
                <c:ptCount val="1"/>
                <c:pt idx="0">
                  <c:v>7247.28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D5-4F8C-8222-123EAC99DB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989029768"/>
        <c:axId val="1"/>
      </c:barChart>
      <c:catAx>
        <c:axId val="989029768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7247.28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989029768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3047210300429186"/>
          <c:y val="0.27514792899408286"/>
          <c:w val="0.33819742489270388"/>
          <c:h val="0.53402366863905326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-0.35207100591715978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  <a:sym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EC67-406C-9EAF-8AB1B1DE0ED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</c:f>
              <c:numCache>
                <c:formatCode>General</c:formatCode>
                <c:ptCount val="1"/>
                <c:pt idx="0">
                  <c:v>13.1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67-406C-9EAF-8AB1B1DE0E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784117848"/>
        <c:axId val="1"/>
      </c:barChart>
      <c:catAx>
        <c:axId val="784117848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3.1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784117848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1554959785522788"/>
          <c:y val="0.19766206163655686"/>
          <c:w val="0.16836461126005361"/>
          <c:h val="0.6652497343251859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364D6E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-0.39319872476089268"/>
                </c:manualLayout>
              </c:layout>
              <c:numFmt formatCode="#,##0.00;&quot;-&quot;#,##0.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D7C7-4E95-908C-BAC74560A51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</c:f>
              <c:numCache>
                <c:formatCode>General</c:formatCode>
                <c:ptCount val="1"/>
                <c:pt idx="0">
                  <c:v>7207.6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C7-4E95-908C-BAC74560A5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600842984"/>
        <c:axId val="1"/>
      </c:barChart>
      <c:catAx>
        <c:axId val="600842984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7207.6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600842984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8399781540142E-2"/>
          <c:y val="7.0108695652173911E-2"/>
          <c:w val="0.943200436919716"/>
          <c:h val="0.8597826086956521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</c:spPr>
          <c:invertIfNegative val="0"/>
          <c:val>
            <c:numRef>
              <c:f>Sheet1!$A$1:$B$1</c:f>
              <c:numCache>
                <c:formatCode>General</c:formatCode>
                <c:ptCount val="2"/>
                <c:pt idx="0">
                  <c:v>1783.4431239389814</c:v>
                </c:pt>
                <c:pt idx="1">
                  <c:v>891.72156196949072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9F-40B3-89B4-5AE62906D124}"/>
            </c:ext>
          </c:extLst>
        </c:ser>
        <c:ser>
          <c:idx val="1"/>
          <c:order val="1"/>
          <c:spPr>
            <a:solidFill>
              <a:srgbClr val="969696"/>
            </a:solidFill>
            <a:ln>
              <a:noFill/>
            </a:ln>
          </c:spPr>
          <c:invertIfNegative val="0"/>
          <c:val>
            <c:numRef>
              <c:f>Sheet1!$A$2:$B$2</c:f>
              <c:numCache>
                <c:formatCode>General</c:formatCode>
                <c:ptCount val="2"/>
                <c:pt idx="0">
                  <c:v>1119.4431239389814</c:v>
                </c:pt>
                <c:pt idx="1">
                  <c:v>891.72156196949072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9F-40B3-89B4-5AE62906D124}"/>
            </c:ext>
          </c:extLst>
        </c:ser>
        <c:ser>
          <c:idx val="2"/>
          <c:order val="2"/>
          <c:spPr>
            <a:solidFill>
              <a:srgbClr val="C0C0C0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-0.19130434782608696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C99F-40B3-89B4-5AE62906D12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Sheet1!$A$3:$B$3</c:f>
              <c:numCache>
                <c:formatCode>General</c:formatCode>
                <c:ptCount val="2"/>
                <c:pt idx="0">
                  <c:v>664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99F-40B3-89B4-5AE62906D1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513340144"/>
        <c:axId val="1"/>
      </c:barChart>
      <c:catAx>
        <c:axId val="513340144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783.4431239389814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513340144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3F120042-DE19-4A60-A65E-D372A0AD7D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5D589F5-B5B1-4C39-AF4D-B7FD66FF2E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94F38C-7FED-4B93-A934-AE2D2B1F54F8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87EA78-F1EE-447D-BF02-8591EAF592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8B45A96-9915-40E5-8CA7-93EBEEC715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21E4C-C986-4718-9D9E-614AF5FF58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892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62F4B1-53BF-4CEB-935B-B85CBB7C7FFD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865938-7C47-44BA-8EE7-44C4AA1CF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51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5.xml"/><Relationship Id="rId7" Type="http://schemas.openxmlformats.org/officeDocument/2006/relationships/image" Target="../media/image3.jpeg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8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35.xml"/><Relationship Id="rId7" Type="http://schemas.openxmlformats.org/officeDocument/2006/relationships/image" Target="../media/image11.png"/><Relationship Id="rId2" Type="http://schemas.openxmlformats.org/officeDocument/2006/relationships/tags" Target="../tags/tag34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10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9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1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0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069699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97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1800" b="0" i="0" baseline="0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80225"/>
          </a:xfrm>
          <a:prstGeom prst="rect">
            <a:avLst/>
          </a:prstGeom>
        </p:spPr>
      </p:pic>
      <p:sp>
        <p:nvSpPr>
          <p:cNvPr id="38" name="Rectangle 37"/>
          <p:cNvSpPr/>
          <p:nvPr userDrawn="1"/>
        </p:nvSpPr>
        <p:spPr>
          <a:xfrm>
            <a:off x="0" y="-1"/>
            <a:ext cx="12192000" cy="6880225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58000"/>
                </a:srgbClr>
              </a:gs>
              <a:gs pos="44000">
                <a:srgbClr val="000000">
                  <a:alpha val="0"/>
                </a:srgbClr>
              </a:gs>
            </a:gsLst>
            <a:lin ang="189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23033" y="5243514"/>
            <a:ext cx="5701529" cy="9080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marR="0" indent="0" algn="l" defTabSz="583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</a:defRPr>
            </a:lvl1pPr>
            <a:lvl2pPr marL="291586" indent="0">
              <a:buNone/>
              <a:defRPr>
                <a:solidFill>
                  <a:schemeClr val="bg1"/>
                </a:solidFill>
              </a:defRPr>
            </a:lvl2pPr>
            <a:lvl3pPr marL="583171" indent="0">
              <a:buNone/>
              <a:defRPr>
                <a:solidFill>
                  <a:schemeClr val="bg1"/>
                </a:solidFill>
              </a:defRPr>
            </a:lvl3pPr>
            <a:lvl4pPr marL="874756" indent="0">
              <a:buNone/>
              <a:defRPr>
                <a:solidFill>
                  <a:schemeClr val="bg1"/>
                </a:solidFill>
              </a:defRPr>
            </a:lvl4pPr>
            <a:lvl5pPr marL="1166341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insert name</a:t>
            </a:r>
          </a:p>
        </p:txBody>
      </p:sp>
      <p:sp>
        <p:nvSpPr>
          <p:cNvPr id="4" name="Text Placeholder 3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23033" y="1614489"/>
            <a:ext cx="5701529" cy="181133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583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1" baseline="0">
                <a:solidFill>
                  <a:schemeClr val="bg1"/>
                </a:solidFill>
              </a:defRPr>
            </a:lvl1pPr>
            <a:lvl2pPr marL="291586" indent="0">
              <a:buNone/>
              <a:defRPr>
                <a:solidFill>
                  <a:schemeClr val="bg1"/>
                </a:solidFill>
              </a:defRPr>
            </a:lvl2pPr>
            <a:lvl3pPr marL="583171" indent="0">
              <a:buNone/>
              <a:defRPr>
                <a:solidFill>
                  <a:schemeClr val="bg1"/>
                </a:solidFill>
              </a:defRPr>
            </a:lvl3pPr>
            <a:lvl4pPr marL="874756" indent="0">
              <a:buNone/>
              <a:defRPr>
                <a:solidFill>
                  <a:schemeClr val="bg1"/>
                </a:solidFill>
              </a:defRPr>
            </a:lvl4pPr>
            <a:lvl5pPr marL="1166341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insert presentation title</a:t>
            </a:r>
          </a:p>
        </p:txBody>
      </p:sp>
      <p:grpSp>
        <p:nvGrpSpPr>
          <p:cNvPr id="34" name="Group 33"/>
          <p:cNvGrpSpPr/>
          <p:nvPr userDrawn="1"/>
        </p:nvGrpSpPr>
        <p:grpSpPr>
          <a:xfrm>
            <a:off x="323034" y="191783"/>
            <a:ext cx="2920832" cy="1139078"/>
            <a:chOff x="314326" y="209071"/>
            <a:chExt cx="3168670" cy="1235732"/>
          </a:xfrm>
          <a:solidFill>
            <a:schemeClr val="bg1"/>
          </a:solidFill>
        </p:grpSpPr>
        <p:grpSp>
          <p:nvGrpSpPr>
            <p:cNvPr id="35" name="Group 34"/>
            <p:cNvGrpSpPr/>
            <p:nvPr userDrawn="1"/>
          </p:nvGrpSpPr>
          <p:grpSpPr>
            <a:xfrm>
              <a:off x="314326" y="641439"/>
              <a:ext cx="3168670" cy="370998"/>
              <a:chOff x="2124054" y="767433"/>
              <a:chExt cx="4269265" cy="499859"/>
            </a:xfrm>
            <a:grpFill/>
          </p:grpSpPr>
          <p:sp>
            <p:nvSpPr>
              <p:cNvPr id="78" name="Freeform 18"/>
              <p:cNvSpPr>
                <a:spLocks noEditPoints="1"/>
              </p:cNvSpPr>
              <p:nvPr userDrawn="1"/>
            </p:nvSpPr>
            <p:spPr bwMode="auto">
              <a:xfrm>
                <a:off x="2124054" y="776181"/>
                <a:ext cx="427381" cy="481114"/>
              </a:xfrm>
              <a:custGeom>
                <a:avLst/>
                <a:gdLst>
                  <a:gd name="T0" fmla="*/ 142 w 142"/>
                  <a:gd name="T1" fmla="*/ 160 h 160"/>
                  <a:gd name="T2" fmla="*/ 98 w 142"/>
                  <a:gd name="T3" fmla="*/ 160 h 160"/>
                  <a:gd name="T4" fmla="*/ 56 w 142"/>
                  <a:gd name="T5" fmla="*/ 97 h 160"/>
                  <a:gd name="T6" fmla="*/ 38 w 142"/>
                  <a:gd name="T7" fmla="*/ 97 h 160"/>
                  <a:gd name="T8" fmla="*/ 38 w 142"/>
                  <a:gd name="T9" fmla="*/ 160 h 160"/>
                  <a:gd name="T10" fmla="*/ 0 w 142"/>
                  <a:gd name="T11" fmla="*/ 160 h 160"/>
                  <a:gd name="T12" fmla="*/ 0 w 142"/>
                  <a:gd name="T13" fmla="*/ 0 h 160"/>
                  <a:gd name="T14" fmla="*/ 72 w 142"/>
                  <a:gd name="T15" fmla="*/ 0 h 160"/>
                  <a:gd name="T16" fmla="*/ 118 w 142"/>
                  <a:gd name="T17" fmla="*/ 7 h 160"/>
                  <a:gd name="T18" fmla="*/ 133 w 142"/>
                  <a:gd name="T19" fmla="*/ 34 h 160"/>
                  <a:gd name="T20" fmla="*/ 133 w 142"/>
                  <a:gd name="T21" fmla="*/ 62 h 160"/>
                  <a:gd name="T22" fmla="*/ 122 w 142"/>
                  <a:gd name="T23" fmla="*/ 84 h 160"/>
                  <a:gd name="T24" fmla="*/ 96 w 142"/>
                  <a:gd name="T25" fmla="*/ 94 h 160"/>
                  <a:gd name="T26" fmla="*/ 142 w 142"/>
                  <a:gd name="T27" fmla="*/ 160 h 160"/>
                  <a:gd name="T28" fmla="*/ 95 w 142"/>
                  <a:gd name="T29" fmla="*/ 54 h 160"/>
                  <a:gd name="T30" fmla="*/ 95 w 142"/>
                  <a:gd name="T31" fmla="*/ 43 h 160"/>
                  <a:gd name="T32" fmla="*/ 89 w 142"/>
                  <a:gd name="T33" fmla="*/ 31 h 160"/>
                  <a:gd name="T34" fmla="*/ 71 w 142"/>
                  <a:gd name="T35" fmla="*/ 27 h 160"/>
                  <a:gd name="T36" fmla="*/ 38 w 142"/>
                  <a:gd name="T37" fmla="*/ 27 h 160"/>
                  <a:gd name="T38" fmla="*/ 38 w 142"/>
                  <a:gd name="T39" fmla="*/ 72 h 160"/>
                  <a:gd name="T40" fmla="*/ 71 w 142"/>
                  <a:gd name="T41" fmla="*/ 72 h 160"/>
                  <a:gd name="T42" fmla="*/ 90 w 142"/>
                  <a:gd name="T43" fmla="*/ 68 h 160"/>
                  <a:gd name="T44" fmla="*/ 95 w 142"/>
                  <a:gd name="T45" fmla="*/ 54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60">
                    <a:moveTo>
                      <a:pt x="142" y="160"/>
                    </a:moveTo>
                    <a:cubicBezTo>
                      <a:pt x="98" y="160"/>
                      <a:pt x="98" y="160"/>
                      <a:pt x="98" y="160"/>
                    </a:cubicBezTo>
                    <a:cubicBezTo>
                      <a:pt x="56" y="97"/>
                      <a:pt x="56" y="97"/>
                      <a:pt x="56" y="97"/>
                    </a:cubicBezTo>
                    <a:cubicBezTo>
                      <a:pt x="38" y="97"/>
                      <a:pt x="38" y="97"/>
                      <a:pt x="38" y="97"/>
                    </a:cubicBezTo>
                    <a:cubicBezTo>
                      <a:pt x="38" y="160"/>
                      <a:pt x="38" y="160"/>
                      <a:pt x="38" y="160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8" y="2"/>
                      <a:pt x="118" y="7"/>
                    </a:cubicBezTo>
                    <a:cubicBezTo>
                      <a:pt x="128" y="13"/>
                      <a:pt x="133" y="21"/>
                      <a:pt x="133" y="34"/>
                    </a:cubicBezTo>
                    <a:cubicBezTo>
                      <a:pt x="133" y="62"/>
                      <a:pt x="133" y="62"/>
                      <a:pt x="133" y="62"/>
                    </a:cubicBezTo>
                    <a:cubicBezTo>
                      <a:pt x="133" y="72"/>
                      <a:pt x="129" y="79"/>
                      <a:pt x="122" y="84"/>
                    </a:cubicBezTo>
                    <a:cubicBezTo>
                      <a:pt x="115" y="90"/>
                      <a:pt x="106" y="93"/>
                      <a:pt x="96" y="94"/>
                    </a:cubicBezTo>
                    <a:lnTo>
                      <a:pt x="142" y="160"/>
                    </a:lnTo>
                    <a:close/>
                    <a:moveTo>
                      <a:pt x="95" y="54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89" y="31"/>
                    </a:cubicBezTo>
                    <a:cubicBezTo>
                      <a:pt x="86" y="28"/>
                      <a:pt x="80" y="27"/>
                      <a:pt x="71" y="27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80" y="72"/>
                      <a:pt x="86" y="70"/>
                      <a:pt x="90" y="68"/>
                    </a:cubicBezTo>
                    <a:cubicBezTo>
                      <a:pt x="93" y="66"/>
                      <a:pt x="95" y="61"/>
                      <a:pt x="95" y="54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9" name="Freeform 19"/>
              <p:cNvSpPr>
                <a:spLocks/>
              </p:cNvSpPr>
              <p:nvPr userDrawn="1"/>
            </p:nvSpPr>
            <p:spPr bwMode="auto">
              <a:xfrm>
                <a:off x="2622907" y="776181"/>
                <a:ext cx="372396" cy="481114"/>
              </a:xfrm>
              <a:custGeom>
                <a:avLst/>
                <a:gdLst>
                  <a:gd name="T0" fmla="*/ 298 w 298"/>
                  <a:gd name="T1" fmla="*/ 385 h 385"/>
                  <a:gd name="T2" fmla="*/ 0 w 298"/>
                  <a:gd name="T3" fmla="*/ 385 h 385"/>
                  <a:gd name="T4" fmla="*/ 0 w 298"/>
                  <a:gd name="T5" fmla="*/ 0 h 385"/>
                  <a:gd name="T6" fmla="*/ 294 w 298"/>
                  <a:gd name="T7" fmla="*/ 0 h 385"/>
                  <a:gd name="T8" fmla="*/ 294 w 298"/>
                  <a:gd name="T9" fmla="*/ 65 h 385"/>
                  <a:gd name="T10" fmla="*/ 91 w 298"/>
                  <a:gd name="T11" fmla="*/ 65 h 385"/>
                  <a:gd name="T12" fmla="*/ 91 w 298"/>
                  <a:gd name="T13" fmla="*/ 154 h 385"/>
                  <a:gd name="T14" fmla="*/ 274 w 298"/>
                  <a:gd name="T15" fmla="*/ 154 h 385"/>
                  <a:gd name="T16" fmla="*/ 274 w 298"/>
                  <a:gd name="T17" fmla="*/ 219 h 385"/>
                  <a:gd name="T18" fmla="*/ 91 w 298"/>
                  <a:gd name="T19" fmla="*/ 219 h 385"/>
                  <a:gd name="T20" fmla="*/ 91 w 298"/>
                  <a:gd name="T21" fmla="*/ 320 h 385"/>
                  <a:gd name="T22" fmla="*/ 298 w 298"/>
                  <a:gd name="T23" fmla="*/ 320 h 385"/>
                  <a:gd name="T24" fmla="*/ 298 w 298"/>
                  <a:gd name="T25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8" h="385">
                    <a:moveTo>
                      <a:pt x="298" y="385"/>
                    </a:moveTo>
                    <a:lnTo>
                      <a:pt x="0" y="385"/>
                    </a:lnTo>
                    <a:lnTo>
                      <a:pt x="0" y="0"/>
                    </a:lnTo>
                    <a:lnTo>
                      <a:pt x="294" y="0"/>
                    </a:lnTo>
                    <a:lnTo>
                      <a:pt x="294" y="65"/>
                    </a:lnTo>
                    <a:lnTo>
                      <a:pt x="91" y="65"/>
                    </a:lnTo>
                    <a:lnTo>
                      <a:pt x="91" y="154"/>
                    </a:lnTo>
                    <a:lnTo>
                      <a:pt x="274" y="154"/>
                    </a:lnTo>
                    <a:lnTo>
                      <a:pt x="274" y="219"/>
                    </a:lnTo>
                    <a:lnTo>
                      <a:pt x="91" y="219"/>
                    </a:lnTo>
                    <a:lnTo>
                      <a:pt x="91" y="320"/>
                    </a:lnTo>
                    <a:lnTo>
                      <a:pt x="298" y="320"/>
                    </a:lnTo>
                    <a:lnTo>
                      <a:pt x="298" y="385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0" name="Freeform 20"/>
              <p:cNvSpPr>
                <a:spLocks/>
              </p:cNvSpPr>
              <p:nvPr userDrawn="1"/>
            </p:nvSpPr>
            <p:spPr bwMode="auto">
              <a:xfrm>
                <a:off x="3076292" y="767433"/>
                <a:ext cx="394888" cy="499859"/>
              </a:xfrm>
              <a:custGeom>
                <a:avLst/>
                <a:gdLst>
                  <a:gd name="T0" fmla="*/ 131 w 131"/>
                  <a:gd name="T1" fmla="*/ 107 h 166"/>
                  <a:gd name="T2" fmla="*/ 131 w 131"/>
                  <a:gd name="T3" fmla="*/ 117 h 166"/>
                  <a:gd name="T4" fmla="*/ 126 w 131"/>
                  <a:gd name="T5" fmla="*/ 141 h 166"/>
                  <a:gd name="T6" fmla="*/ 111 w 131"/>
                  <a:gd name="T7" fmla="*/ 156 h 166"/>
                  <a:gd name="T8" fmla="*/ 89 w 131"/>
                  <a:gd name="T9" fmla="*/ 163 h 166"/>
                  <a:gd name="T10" fmla="*/ 60 w 131"/>
                  <a:gd name="T11" fmla="*/ 166 h 166"/>
                  <a:gd name="T12" fmla="*/ 3 w 131"/>
                  <a:gd name="T13" fmla="*/ 161 h 166"/>
                  <a:gd name="T14" fmla="*/ 3 w 131"/>
                  <a:gd name="T15" fmla="*/ 132 h 166"/>
                  <a:gd name="T16" fmla="*/ 61 w 131"/>
                  <a:gd name="T17" fmla="*/ 138 h 166"/>
                  <a:gd name="T18" fmla="*/ 93 w 131"/>
                  <a:gd name="T19" fmla="*/ 122 h 166"/>
                  <a:gd name="T20" fmla="*/ 93 w 131"/>
                  <a:gd name="T21" fmla="*/ 111 h 166"/>
                  <a:gd name="T22" fmla="*/ 89 w 131"/>
                  <a:gd name="T23" fmla="*/ 100 h 166"/>
                  <a:gd name="T24" fmla="*/ 72 w 131"/>
                  <a:gd name="T25" fmla="*/ 95 h 166"/>
                  <a:gd name="T26" fmla="*/ 53 w 131"/>
                  <a:gd name="T27" fmla="*/ 95 h 166"/>
                  <a:gd name="T28" fmla="*/ 0 w 131"/>
                  <a:gd name="T29" fmla="*/ 53 h 166"/>
                  <a:gd name="T30" fmla="*/ 0 w 131"/>
                  <a:gd name="T31" fmla="*/ 41 h 166"/>
                  <a:gd name="T32" fmla="*/ 18 w 131"/>
                  <a:gd name="T33" fmla="*/ 10 h 166"/>
                  <a:gd name="T34" fmla="*/ 73 w 131"/>
                  <a:gd name="T35" fmla="*/ 0 h 166"/>
                  <a:gd name="T36" fmla="*/ 123 w 131"/>
                  <a:gd name="T37" fmla="*/ 4 h 166"/>
                  <a:gd name="T38" fmla="*/ 123 w 131"/>
                  <a:gd name="T39" fmla="*/ 32 h 166"/>
                  <a:gd name="T40" fmla="*/ 72 w 131"/>
                  <a:gd name="T41" fmla="*/ 28 h 166"/>
                  <a:gd name="T42" fmla="*/ 46 w 131"/>
                  <a:gd name="T43" fmla="*/ 31 h 166"/>
                  <a:gd name="T44" fmla="*/ 39 w 131"/>
                  <a:gd name="T45" fmla="*/ 42 h 166"/>
                  <a:gd name="T46" fmla="*/ 39 w 131"/>
                  <a:gd name="T47" fmla="*/ 53 h 166"/>
                  <a:gd name="T48" fmla="*/ 60 w 131"/>
                  <a:gd name="T49" fmla="*/ 66 h 166"/>
                  <a:gd name="T50" fmla="*/ 79 w 131"/>
                  <a:gd name="T51" fmla="*/ 66 h 166"/>
                  <a:gd name="T52" fmla="*/ 119 w 131"/>
                  <a:gd name="T53" fmla="*/ 76 h 166"/>
                  <a:gd name="T54" fmla="*/ 131 w 131"/>
                  <a:gd name="T55" fmla="*/ 10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1" h="166">
                    <a:moveTo>
                      <a:pt x="131" y="107"/>
                    </a:moveTo>
                    <a:cubicBezTo>
                      <a:pt x="131" y="117"/>
                      <a:pt x="131" y="117"/>
                      <a:pt x="131" y="117"/>
                    </a:cubicBezTo>
                    <a:cubicBezTo>
                      <a:pt x="131" y="127"/>
                      <a:pt x="130" y="135"/>
                      <a:pt x="126" y="141"/>
                    </a:cubicBezTo>
                    <a:cubicBezTo>
                      <a:pt x="123" y="148"/>
                      <a:pt x="118" y="153"/>
                      <a:pt x="111" y="156"/>
                    </a:cubicBezTo>
                    <a:cubicBezTo>
                      <a:pt x="104" y="160"/>
                      <a:pt x="97" y="162"/>
                      <a:pt x="89" y="163"/>
                    </a:cubicBezTo>
                    <a:cubicBezTo>
                      <a:pt x="81" y="165"/>
                      <a:pt x="71" y="166"/>
                      <a:pt x="60" y="166"/>
                    </a:cubicBezTo>
                    <a:cubicBezTo>
                      <a:pt x="45" y="166"/>
                      <a:pt x="26" y="164"/>
                      <a:pt x="3" y="161"/>
                    </a:cubicBezTo>
                    <a:cubicBezTo>
                      <a:pt x="3" y="132"/>
                      <a:pt x="3" y="132"/>
                      <a:pt x="3" y="132"/>
                    </a:cubicBezTo>
                    <a:cubicBezTo>
                      <a:pt x="31" y="136"/>
                      <a:pt x="50" y="138"/>
                      <a:pt x="61" y="138"/>
                    </a:cubicBezTo>
                    <a:cubicBezTo>
                      <a:pt x="82" y="138"/>
                      <a:pt x="93" y="133"/>
                      <a:pt x="93" y="122"/>
                    </a:cubicBezTo>
                    <a:cubicBezTo>
                      <a:pt x="93" y="111"/>
                      <a:pt x="93" y="111"/>
                      <a:pt x="93" y="111"/>
                    </a:cubicBezTo>
                    <a:cubicBezTo>
                      <a:pt x="93" y="106"/>
                      <a:pt x="91" y="103"/>
                      <a:pt x="89" y="100"/>
                    </a:cubicBezTo>
                    <a:cubicBezTo>
                      <a:pt x="86" y="96"/>
                      <a:pt x="80" y="95"/>
                      <a:pt x="72" y="95"/>
                    </a:cubicBezTo>
                    <a:cubicBezTo>
                      <a:pt x="53" y="95"/>
                      <a:pt x="53" y="95"/>
                      <a:pt x="53" y="95"/>
                    </a:cubicBezTo>
                    <a:cubicBezTo>
                      <a:pt x="18" y="95"/>
                      <a:pt x="0" y="81"/>
                      <a:pt x="0" y="5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27"/>
                      <a:pt x="6" y="17"/>
                      <a:pt x="18" y="10"/>
                    </a:cubicBezTo>
                    <a:cubicBezTo>
                      <a:pt x="29" y="4"/>
                      <a:pt x="48" y="0"/>
                      <a:pt x="73" y="0"/>
                    </a:cubicBezTo>
                    <a:cubicBezTo>
                      <a:pt x="86" y="0"/>
                      <a:pt x="102" y="1"/>
                      <a:pt x="123" y="4"/>
                    </a:cubicBezTo>
                    <a:cubicBezTo>
                      <a:pt x="123" y="32"/>
                      <a:pt x="123" y="32"/>
                      <a:pt x="123" y="32"/>
                    </a:cubicBezTo>
                    <a:cubicBezTo>
                      <a:pt x="98" y="29"/>
                      <a:pt x="81" y="28"/>
                      <a:pt x="72" y="28"/>
                    </a:cubicBezTo>
                    <a:cubicBezTo>
                      <a:pt x="59" y="28"/>
                      <a:pt x="51" y="29"/>
                      <a:pt x="46" y="31"/>
                    </a:cubicBezTo>
                    <a:cubicBezTo>
                      <a:pt x="41" y="33"/>
                      <a:pt x="39" y="37"/>
                      <a:pt x="39" y="42"/>
                    </a:cubicBezTo>
                    <a:cubicBezTo>
                      <a:pt x="39" y="53"/>
                      <a:pt x="39" y="53"/>
                      <a:pt x="39" y="53"/>
                    </a:cubicBezTo>
                    <a:cubicBezTo>
                      <a:pt x="39" y="62"/>
                      <a:pt x="46" y="66"/>
                      <a:pt x="60" y="66"/>
                    </a:cubicBezTo>
                    <a:cubicBezTo>
                      <a:pt x="79" y="66"/>
                      <a:pt x="79" y="66"/>
                      <a:pt x="79" y="66"/>
                    </a:cubicBezTo>
                    <a:cubicBezTo>
                      <a:pt x="98" y="66"/>
                      <a:pt x="111" y="69"/>
                      <a:pt x="119" y="76"/>
                    </a:cubicBezTo>
                    <a:cubicBezTo>
                      <a:pt x="127" y="83"/>
                      <a:pt x="131" y="93"/>
                      <a:pt x="131" y="107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1" name="Freeform 21"/>
              <p:cNvSpPr>
                <a:spLocks noEditPoints="1"/>
              </p:cNvSpPr>
              <p:nvPr userDrawn="1"/>
            </p:nvSpPr>
            <p:spPr bwMode="auto">
              <a:xfrm>
                <a:off x="3549399" y="767433"/>
                <a:ext cx="458622" cy="499859"/>
              </a:xfrm>
              <a:custGeom>
                <a:avLst/>
                <a:gdLst>
                  <a:gd name="T0" fmla="*/ 152 w 152"/>
                  <a:gd name="T1" fmla="*/ 49 h 166"/>
                  <a:gd name="T2" fmla="*/ 152 w 152"/>
                  <a:gd name="T3" fmla="*/ 119 h 166"/>
                  <a:gd name="T4" fmla="*/ 145 w 152"/>
                  <a:gd name="T5" fmla="*/ 142 h 166"/>
                  <a:gd name="T6" fmla="*/ 125 w 152"/>
                  <a:gd name="T7" fmla="*/ 157 h 166"/>
                  <a:gd name="T8" fmla="*/ 101 w 152"/>
                  <a:gd name="T9" fmla="*/ 164 h 166"/>
                  <a:gd name="T10" fmla="*/ 75 w 152"/>
                  <a:gd name="T11" fmla="*/ 166 h 166"/>
                  <a:gd name="T12" fmla="*/ 51 w 152"/>
                  <a:gd name="T13" fmla="*/ 164 h 166"/>
                  <a:gd name="T14" fmla="*/ 27 w 152"/>
                  <a:gd name="T15" fmla="*/ 158 h 166"/>
                  <a:gd name="T16" fmla="*/ 7 w 152"/>
                  <a:gd name="T17" fmla="*/ 144 h 166"/>
                  <a:gd name="T18" fmla="*/ 0 w 152"/>
                  <a:gd name="T19" fmla="*/ 119 h 166"/>
                  <a:gd name="T20" fmla="*/ 0 w 152"/>
                  <a:gd name="T21" fmla="*/ 49 h 166"/>
                  <a:gd name="T22" fmla="*/ 5 w 152"/>
                  <a:gd name="T23" fmla="*/ 27 h 166"/>
                  <a:gd name="T24" fmla="*/ 18 w 152"/>
                  <a:gd name="T25" fmla="*/ 13 h 166"/>
                  <a:gd name="T26" fmla="*/ 37 w 152"/>
                  <a:gd name="T27" fmla="*/ 5 h 166"/>
                  <a:gd name="T28" fmla="*/ 57 w 152"/>
                  <a:gd name="T29" fmla="*/ 1 h 166"/>
                  <a:gd name="T30" fmla="*/ 75 w 152"/>
                  <a:gd name="T31" fmla="*/ 0 h 166"/>
                  <a:gd name="T32" fmla="*/ 94 w 152"/>
                  <a:gd name="T33" fmla="*/ 1 h 166"/>
                  <a:gd name="T34" fmla="*/ 114 w 152"/>
                  <a:gd name="T35" fmla="*/ 5 h 166"/>
                  <a:gd name="T36" fmla="*/ 133 w 152"/>
                  <a:gd name="T37" fmla="*/ 13 h 166"/>
                  <a:gd name="T38" fmla="*/ 146 w 152"/>
                  <a:gd name="T39" fmla="*/ 27 h 166"/>
                  <a:gd name="T40" fmla="*/ 152 w 152"/>
                  <a:gd name="T41" fmla="*/ 49 h 166"/>
                  <a:gd name="T42" fmla="*/ 113 w 152"/>
                  <a:gd name="T43" fmla="*/ 119 h 166"/>
                  <a:gd name="T44" fmla="*/ 113 w 152"/>
                  <a:gd name="T45" fmla="*/ 49 h 166"/>
                  <a:gd name="T46" fmla="*/ 104 w 152"/>
                  <a:gd name="T47" fmla="*/ 32 h 166"/>
                  <a:gd name="T48" fmla="*/ 76 w 152"/>
                  <a:gd name="T49" fmla="*/ 28 h 166"/>
                  <a:gd name="T50" fmla="*/ 47 w 152"/>
                  <a:gd name="T51" fmla="*/ 32 h 166"/>
                  <a:gd name="T52" fmla="*/ 38 w 152"/>
                  <a:gd name="T53" fmla="*/ 49 h 166"/>
                  <a:gd name="T54" fmla="*/ 38 w 152"/>
                  <a:gd name="T55" fmla="*/ 119 h 166"/>
                  <a:gd name="T56" fmla="*/ 41 w 152"/>
                  <a:gd name="T57" fmla="*/ 129 h 166"/>
                  <a:gd name="T58" fmla="*/ 51 w 152"/>
                  <a:gd name="T59" fmla="*/ 135 h 166"/>
                  <a:gd name="T60" fmla="*/ 62 w 152"/>
                  <a:gd name="T61" fmla="*/ 138 h 166"/>
                  <a:gd name="T62" fmla="*/ 76 w 152"/>
                  <a:gd name="T63" fmla="*/ 138 h 166"/>
                  <a:gd name="T64" fmla="*/ 90 w 152"/>
                  <a:gd name="T65" fmla="*/ 138 h 166"/>
                  <a:gd name="T66" fmla="*/ 101 w 152"/>
                  <a:gd name="T67" fmla="*/ 135 h 166"/>
                  <a:gd name="T68" fmla="*/ 110 w 152"/>
                  <a:gd name="T69" fmla="*/ 129 h 166"/>
                  <a:gd name="T70" fmla="*/ 113 w 152"/>
                  <a:gd name="T71" fmla="*/ 119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2" h="166">
                    <a:moveTo>
                      <a:pt x="152" y="49"/>
                    </a:moveTo>
                    <a:cubicBezTo>
                      <a:pt x="152" y="119"/>
                      <a:pt x="152" y="119"/>
                      <a:pt x="152" y="119"/>
                    </a:cubicBezTo>
                    <a:cubicBezTo>
                      <a:pt x="152" y="128"/>
                      <a:pt x="149" y="136"/>
                      <a:pt x="145" y="142"/>
                    </a:cubicBezTo>
                    <a:cubicBezTo>
                      <a:pt x="140" y="149"/>
                      <a:pt x="133" y="154"/>
                      <a:pt x="125" y="157"/>
                    </a:cubicBezTo>
                    <a:cubicBezTo>
                      <a:pt x="117" y="160"/>
                      <a:pt x="109" y="162"/>
                      <a:pt x="101" y="164"/>
                    </a:cubicBezTo>
                    <a:cubicBezTo>
                      <a:pt x="93" y="165"/>
                      <a:pt x="84" y="166"/>
                      <a:pt x="75" y="166"/>
                    </a:cubicBezTo>
                    <a:cubicBezTo>
                      <a:pt x="67" y="166"/>
                      <a:pt x="59" y="165"/>
                      <a:pt x="51" y="164"/>
                    </a:cubicBezTo>
                    <a:cubicBezTo>
                      <a:pt x="44" y="163"/>
                      <a:pt x="36" y="161"/>
                      <a:pt x="27" y="158"/>
                    </a:cubicBezTo>
                    <a:cubicBezTo>
                      <a:pt x="19" y="155"/>
                      <a:pt x="12" y="150"/>
                      <a:pt x="7" y="144"/>
                    </a:cubicBezTo>
                    <a:cubicBezTo>
                      <a:pt x="2" y="137"/>
                      <a:pt x="0" y="129"/>
                      <a:pt x="0" y="11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41"/>
                      <a:pt x="1" y="34"/>
                      <a:pt x="5" y="27"/>
                    </a:cubicBezTo>
                    <a:cubicBezTo>
                      <a:pt x="9" y="21"/>
                      <a:pt x="13" y="16"/>
                      <a:pt x="18" y="13"/>
                    </a:cubicBezTo>
                    <a:cubicBezTo>
                      <a:pt x="24" y="10"/>
                      <a:pt x="30" y="7"/>
                      <a:pt x="37" y="5"/>
                    </a:cubicBezTo>
                    <a:cubicBezTo>
                      <a:pt x="45" y="3"/>
                      <a:pt x="51" y="2"/>
                      <a:pt x="57" y="1"/>
                    </a:cubicBezTo>
                    <a:cubicBezTo>
                      <a:pt x="63" y="1"/>
                      <a:pt x="69" y="0"/>
                      <a:pt x="75" y="0"/>
                    </a:cubicBezTo>
                    <a:cubicBezTo>
                      <a:pt x="82" y="0"/>
                      <a:pt x="88" y="1"/>
                      <a:pt x="94" y="1"/>
                    </a:cubicBezTo>
                    <a:cubicBezTo>
                      <a:pt x="100" y="2"/>
                      <a:pt x="107" y="3"/>
                      <a:pt x="114" y="5"/>
                    </a:cubicBezTo>
                    <a:cubicBezTo>
                      <a:pt x="121" y="7"/>
                      <a:pt x="128" y="10"/>
                      <a:pt x="133" y="13"/>
                    </a:cubicBezTo>
                    <a:cubicBezTo>
                      <a:pt x="138" y="16"/>
                      <a:pt x="143" y="21"/>
                      <a:pt x="146" y="27"/>
                    </a:cubicBezTo>
                    <a:cubicBezTo>
                      <a:pt x="150" y="33"/>
                      <a:pt x="152" y="41"/>
                      <a:pt x="152" y="49"/>
                    </a:cubicBezTo>
                    <a:close/>
                    <a:moveTo>
                      <a:pt x="113" y="119"/>
                    </a:moveTo>
                    <a:cubicBezTo>
                      <a:pt x="113" y="49"/>
                      <a:pt x="113" y="49"/>
                      <a:pt x="113" y="49"/>
                    </a:cubicBezTo>
                    <a:cubicBezTo>
                      <a:pt x="113" y="41"/>
                      <a:pt x="110" y="36"/>
                      <a:pt x="104" y="32"/>
                    </a:cubicBezTo>
                    <a:cubicBezTo>
                      <a:pt x="97" y="29"/>
                      <a:pt x="88" y="28"/>
                      <a:pt x="76" y="28"/>
                    </a:cubicBezTo>
                    <a:cubicBezTo>
                      <a:pt x="63" y="28"/>
                      <a:pt x="54" y="29"/>
                      <a:pt x="47" y="32"/>
                    </a:cubicBezTo>
                    <a:cubicBezTo>
                      <a:pt x="41" y="35"/>
                      <a:pt x="38" y="41"/>
                      <a:pt x="38" y="49"/>
                    </a:cubicBezTo>
                    <a:cubicBezTo>
                      <a:pt x="38" y="119"/>
                      <a:pt x="38" y="119"/>
                      <a:pt x="38" y="119"/>
                    </a:cubicBezTo>
                    <a:cubicBezTo>
                      <a:pt x="38" y="123"/>
                      <a:pt x="39" y="127"/>
                      <a:pt x="41" y="129"/>
                    </a:cubicBezTo>
                    <a:cubicBezTo>
                      <a:pt x="43" y="132"/>
                      <a:pt x="47" y="134"/>
                      <a:pt x="51" y="135"/>
                    </a:cubicBezTo>
                    <a:cubicBezTo>
                      <a:pt x="55" y="136"/>
                      <a:pt x="58" y="137"/>
                      <a:pt x="62" y="138"/>
                    </a:cubicBezTo>
                    <a:cubicBezTo>
                      <a:pt x="66" y="138"/>
                      <a:pt x="70" y="138"/>
                      <a:pt x="76" y="138"/>
                    </a:cubicBezTo>
                    <a:cubicBezTo>
                      <a:pt x="81" y="138"/>
                      <a:pt x="86" y="138"/>
                      <a:pt x="90" y="138"/>
                    </a:cubicBezTo>
                    <a:cubicBezTo>
                      <a:pt x="93" y="137"/>
                      <a:pt x="97" y="136"/>
                      <a:pt x="101" y="135"/>
                    </a:cubicBezTo>
                    <a:cubicBezTo>
                      <a:pt x="105" y="134"/>
                      <a:pt x="108" y="132"/>
                      <a:pt x="110" y="129"/>
                    </a:cubicBezTo>
                    <a:cubicBezTo>
                      <a:pt x="112" y="127"/>
                      <a:pt x="113" y="123"/>
                      <a:pt x="113" y="119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2" name="Freeform 22"/>
              <p:cNvSpPr>
                <a:spLocks/>
              </p:cNvSpPr>
              <p:nvPr userDrawn="1"/>
            </p:nvSpPr>
            <p:spPr bwMode="auto">
              <a:xfrm>
                <a:off x="4095456" y="776181"/>
                <a:ext cx="418634" cy="491111"/>
              </a:xfrm>
              <a:custGeom>
                <a:avLst/>
                <a:gdLst>
                  <a:gd name="T0" fmla="*/ 139 w 139"/>
                  <a:gd name="T1" fmla="*/ 0 h 163"/>
                  <a:gd name="T2" fmla="*/ 139 w 139"/>
                  <a:gd name="T3" fmla="*/ 116 h 163"/>
                  <a:gd name="T4" fmla="*/ 70 w 139"/>
                  <a:gd name="T5" fmla="*/ 163 h 163"/>
                  <a:gd name="T6" fmla="*/ 0 w 139"/>
                  <a:gd name="T7" fmla="*/ 116 h 163"/>
                  <a:gd name="T8" fmla="*/ 0 w 139"/>
                  <a:gd name="T9" fmla="*/ 0 h 163"/>
                  <a:gd name="T10" fmla="*/ 39 w 139"/>
                  <a:gd name="T11" fmla="*/ 0 h 163"/>
                  <a:gd name="T12" fmla="*/ 39 w 139"/>
                  <a:gd name="T13" fmla="*/ 116 h 163"/>
                  <a:gd name="T14" fmla="*/ 46 w 139"/>
                  <a:gd name="T15" fmla="*/ 131 h 163"/>
                  <a:gd name="T16" fmla="*/ 70 w 139"/>
                  <a:gd name="T17" fmla="*/ 135 h 163"/>
                  <a:gd name="T18" fmla="*/ 94 w 139"/>
                  <a:gd name="T19" fmla="*/ 131 h 163"/>
                  <a:gd name="T20" fmla="*/ 101 w 139"/>
                  <a:gd name="T21" fmla="*/ 116 h 163"/>
                  <a:gd name="T22" fmla="*/ 101 w 139"/>
                  <a:gd name="T23" fmla="*/ 0 h 163"/>
                  <a:gd name="T24" fmla="*/ 139 w 139"/>
                  <a:gd name="T2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9" h="163">
                    <a:moveTo>
                      <a:pt x="139" y="0"/>
                    </a:moveTo>
                    <a:cubicBezTo>
                      <a:pt x="139" y="116"/>
                      <a:pt x="139" y="116"/>
                      <a:pt x="139" y="116"/>
                    </a:cubicBezTo>
                    <a:cubicBezTo>
                      <a:pt x="139" y="147"/>
                      <a:pt x="116" y="163"/>
                      <a:pt x="70" y="163"/>
                    </a:cubicBezTo>
                    <a:cubicBezTo>
                      <a:pt x="23" y="163"/>
                      <a:pt x="0" y="147"/>
                      <a:pt x="0" y="11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23"/>
                      <a:pt x="41" y="128"/>
                      <a:pt x="46" y="131"/>
                    </a:cubicBezTo>
                    <a:cubicBezTo>
                      <a:pt x="51" y="134"/>
                      <a:pt x="59" y="135"/>
                      <a:pt x="70" y="135"/>
                    </a:cubicBezTo>
                    <a:cubicBezTo>
                      <a:pt x="81" y="135"/>
                      <a:pt x="89" y="134"/>
                      <a:pt x="94" y="131"/>
                    </a:cubicBezTo>
                    <a:cubicBezTo>
                      <a:pt x="99" y="128"/>
                      <a:pt x="101" y="123"/>
                      <a:pt x="101" y="116"/>
                    </a:cubicBezTo>
                    <a:cubicBezTo>
                      <a:pt x="101" y="0"/>
                      <a:pt x="101" y="0"/>
                      <a:pt x="101" y="0"/>
                    </a:cubicBezTo>
                    <a:lnTo>
                      <a:pt x="139" y="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3" name="Freeform 23"/>
              <p:cNvSpPr>
                <a:spLocks noEditPoints="1"/>
              </p:cNvSpPr>
              <p:nvPr userDrawn="1"/>
            </p:nvSpPr>
            <p:spPr bwMode="auto">
              <a:xfrm>
                <a:off x="4609545" y="776181"/>
                <a:ext cx="428631" cy="481114"/>
              </a:xfrm>
              <a:custGeom>
                <a:avLst/>
                <a:gdLst>
                  <a:gd name="T0" fmla="*/ 142 w 142"/>
                  <a:gd name="T1" fmla="*/ 160 h 160"/>
                  <a:gd name="T2" fmla="*/ 98 w 142"/>
                  <a:gd name="T3" fmla="*/ 160 h 160"/>
                  <a:gd name="T4" fmla="*/ 56 w 142"/>
                  <a:gd name="T5" fmla="*/ 97 h 160"/>
                  <a:gd name="T6" fmla="*/ 38 w 142"/>
                  <a:gd name="T7" fmla="*/ 97 h 160"/>
                  <a:gd name="T8" fmla="*/ 38 w 142"/>
                  <a:gd name="T9" fmla="*/ 160 h 160"/>
                  <a:gd name="T10" fmla="*/ 0 w 142"/>
                  <a:gd name="T11" fmla="*/ 160 h 160"/>
                  <a:gd name="T12" fmla="*/ 0 w 142"/>
                  <a:gd name="T13" fmla="*/ 0 h 160"/>
                  <a:gd name="T14" fmla="*/ 72 w 142"/>
                  <a:gd name="T15" fmla="*/ 0 h 160"/>
                  <a:gd name="T16" fmla="*/ 118 w 142"/>
                  <a:gd name="T17" fmla="*/ 7 h 160"/>
                  <a:gd name="T18" fmla="*/ 132 w 142"/>
                  <a:gd name="T19" fmla="*/ 34 h 160"/>
                  <a:gd name="T20" fmla="*/ 132 w 142"/>
                  <a:gd name="T21" fmla="*/ 62 h 160"/>
                  <a:gd name="T22" fmla="*/ 122 w 142"/>
                  <a:gd name="T23" fmla="*/ 84 h 160"/>
                  <a:gd name="T24" fmla="*/ 96 w 142"/>
                  <a:gd name="T25" fmla="*/ 94 h 160"/>
                  <a:gd name="T26" fmla="*/ 142 w 142"/>
                  <a:gd name="T27" fmla="*/ 160 h 160"/>
                  <a:gd name="T28" fmla="*/ 95 w 142"/>
                  <a:gd name="T29" fmla="*/ 54 h 160"/>
                  <a:gd name="T30" fmla="*/ 95 w 142"/>
                  <a:gd name="T31" fmla="*/ 43 h 160"/>
                  <a:gd name="T32" fmla="*/ 89 w 142"/>
                  <a:gd name="T33" fmla="*/ 31 h 160"/>
                  <a:gd name="T34" fmla="*/ 71 w 142"/>
                  <a:gd name="T35" fmla="*/ 27 h 160"/>
                  <a:gd name="T36" fmla="*/ 38 w 142"/>
                  <a:gd name="T37" fmla="*/ 27 h 160"/>
                  <a:gd name="T38" fmla="*/ 38 w 142"/>
                  <a:gd name="T39" fmla="*/ 72 h 160"/>
                  <a:gd name="T40" fmla="*/ 71 w 142"/>
                  <a:gd name="T41" fmla="*/ 72 h 160"/>
                  <a:gd name="T42" fmla="*/ 90 w 142"/>
                  <a:gd name="T43" fmla="*/ 68 h 160"/>
                  <a:gd name="T44" fmla="*/ 95 w 142"/>
                  <a:gd name="T45" fmla="*/ 54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60">
                    <a:moveTo>
                      <a:pt x="142" y="160"/>
                    </a:moveTo>
                    <a:cubicBezTo>
                      <a:pt x="98" y="160"/>
                      <a:pt x="98" y="160"/>
                      <a:pt x="98" y="160"/>
                    </a:cubicBezTo>
                    <a:cubicBezTo>
                      <a:pt x="56" y="97"/>
                      <a:pt x="56" y="97"/>
                      <a:pt x="56" y="97"/>
                    </a:cubicBezTo>
                    <a:cubicBezTo>
                      <a:pt x="38" y="97"/>
                      <a:pt x="38" y="97"/>
                      <a:pt x="38" y="97"/>
                    </a:cubicBezTo>
                    <a:cubicBezTo>
                      <a:pt x="38" y="160"/>
                      <a:pt x="38" y="160"/>
                      <a:pt x="38" y="160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8" y="2"/>
                      <a:pt x="118" y="7"/>
                    </a:cubicBezTo>
                    <a:cubicBezTo>
                      <a:pt x="128" y="13"/>
                      <a:pt x="132" y="21"/>
                      <a:pt x="132" y="34"/>
                    </a:cubicBezTo>
                    <a:cubicBezTo>
                      <a:pt x="132" y="62"/>
                      <a:pt x="132" y="62"/>
                      <a:pt x="132" y="62"/>
                    </a:cubicBezTo>
                    <a:cubicBezTo>
                      <a:pt x="132" y="72"/>
                      <a:pt x="129" y="79"/>
                      <a:pt x="122" y="84"/>
                    </a:cubicBezTo>
                    <a:cubicBezTo>
                      <a:pt x="115" y="90"/>
                      <a:pt x="106" y="93"/>
                      <a:pt x="96" y="94"/>
                    </a:cubicBezTo>
                    <a:lnTo>
                      <a:pt x="142" y="160"/>
                    </a:lnTo>
                    <a:close/>
                    <a:moveTo>
                      <a:pt x="95" y="54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89" y="31"/>
                    </a:cubicBezTo>
                    <a:cubicBezTo>
                      <a:pt x="86" y="28"/>
                      <a:pt x="80" y="27"/>
                      <a:pt x="71" y="27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80" y="72"/>
                      <a:pt x="86" y="70"/>
                      <a:pt x="90" y="68"/>
                    </a:cubicBezTo>
                    <a:cubicBezTo>
                      <a:pt x="93" y="66"/>
                      <a:pt x="95" y="61"/>
                      <a:pt x="95" y="54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4" name="Freeform 24"/>
              <p:cNvSpPr>
                <a:spLocks/>
              </p:cNvSpPr>
              <p:nvPr userDrawn="1"/>
            </p:nvSpPr>
            <p:spPr bwMode="auto">
              <a:xfrm>
                <a:off x="5076396" y="767433"/>
                <a:ext cx="379894" cy="499859"/>
              </a:xfrm>
              <a:custGeom>
                <a:avLst/>
                <a:gdLst>
                  <a:gd name="T0" fmla="*/ 126 w 126"/>
                  <a:gd name="T1" fmla="*/ 160 h 166"/>
                  <a:gd name="T2" fmla="*/ 74 w 126"/>
                  <a:gd name="T3" fmla="*/ 166 h 166"/>
                  <a:gd name="T4" fmla="*/ 56 w 126"/>
                  <a:gd name="T5" fmla="*/ 165 h 166"/>
                  <a:gd name="T6" fmla="*/ 36 w 126"/>
                  <a:gd name="T7" fmla="*/ 161 h 166"/>
                  <a:gd name="T8" fmla="*/ 18 w 126"/>
                  <a:gd name="T9" fmla="*/ 153 h 166"/>
                  <a:gd name="T10" fmla="*/ 5 w 126"/>
                  <a:gd name="T11" fmla="*/ 140 h 166"/>
                  <a:gd name="T12" fmla="*/ 0 w 126"/>
                  <a:gd name="T13" fmla="*/ 119 h 166"/>
                  <a:gd name="T14" fmla="*/ 0 w 126"/>
                  <a:gd name="T15" fmla="*/ 49 h 166"/>
                  <a:gd name="T16" fmla="*/ 74 w 126"/>
                  <a:gd name="T17" fmla="*/ 0 h 166"/>
                  <a:gd name="T18" fmla="*/ 125 w 126"/>
                  <a:gd name="T19" fmla="*/ 6 h 166"/>
                  <a:gd name="T20" fmla="*/ 125 w 126"/>
                  <a:gd name="T21" fmla="*/ 35 h 166"/>
                  <a:gd name="T22" fmla="*/ 75 w 126"/>
                  <a:gd name="T23" fmla="*/ 28 h 166"/>
                  <a:gd name="T24" fmla="*/ 61 w 126"/>
                  <a:gd name="T25" fmla="*/ 28 h 166"/>
                  <a:gd name="T26" fmla="*/ 50 w 126"/>
                  <a:gd name="T27" fmla="*/ 31 h 166"/>
                  <a:gd name="T28" fmla="*/ 41 w 126"/>
                  <a:gd name="T29" fmla="*/ 37 h 166"/>
                  <a:gd name="T30" fmla="*/ 39 w 126"/>
                  <a:gd name="T31" fmla="*/ 48 h 166"/>
                  <a:gd name="T32" fmla="*/ 39 w 126"/>
                  <a:gd name="T33" fmla="*/ 116 h 166"/>
                  <a:gd name="T34" fmla="*/ 78 w 126"/>
                  <a:gd name="T35" fmla="*/ 138 h 166"/>
                  <a:gd name="T36" fmla="*/ 126 w 126"/>
                  <a:gd name="T37" fmla="*/ 131 h 166"/>
                  <a:gd name="T38" fmla="*/ 126 w 126"/>
                  <a:gd name="T39" fmla="*/ 16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6" h="166">
                    <a:moveTo>
                      <a:pt x="126" y="160"/>
                    </a:moveTo>
                    <a:cubicBezTo>
                      <a:pt x="108" y="164"/>
                      <a:pt x="91" y="166"/>
                      <a:pt x="74" y="166"/>
                    </a:cubicBezTo>
                    <a:cubicBezTo>
                      <a:pt x="68" y="166"/>
                      <a:pt x="62" y="165"/>
                      <a:pt x="56" y="165"/>
                    </a:cubicBezTo>
                    <a:cubicBezTo>
                      <a:pt x="50" y="164"/>
                      <a:pt x="43" y="163"/>
                      <a:pt x="36" y="161"/>
                    </a:cubicBezTo>
                    <a:cubicBezTo>
                      <a:pt x="29" y="159"/>
                      <a:pt x="23" y="157"/>
                      <a:pt x="18" y="153"/>
                    </a:cubicBezTo>
                    <a:cubicBezTo>
                      <a:pt x="13" y="150"/>
                      <a:pt x="9" y="146"/>
                      <a:pt x="5" y="140"/>
                    </a:cubicBezTo>
                    <a:cubicBezTo>
                      <a:pt x="2" y="134"/>
                      <a:pt x="0" y="127"/>
                      <a:pt x="0" y="11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16"/>
                      <a:pt x="25" y="0"/>
                      <a:pt x="74" y="0"/>
                    </a:cubicBezTo>
                    <a:cubicBezTo>
                      <a:pt x="87" y="0"/>
                      <a:pt x="104" y="2"/>
                      <a:pt x="125" y="6"/>
                    </a:cubicBezTo>
                    <a:cubicBezTo>
                      <a:pt x="125" y="35"/>
                      <a:pt x="125" y="35"/>
                      <a:pt x="125" y="35"/>
                    </a:cubicBezTo>
                    <a:cubicBezTo>
                      <a:pt x="106" y="30"/>
                      <a:pt x="89" y="28"/>
                      <a:pt x="75" y="28"/>
                    </a:cubicBezTo>
                    <a:cubicBezTo>
                      <a:pt x="69" y="28"/>
                      <a:pt x="65" y="28"/>
                      <a:pt x="61" y="28"/>
                    </a:cubicBezTo>
                    <a:cubicBezTo>
                      <a:pt x="58" y="29"/>
                      <a:pt x="54" y="29"/>
                      <a:pt x="50" y="31"/>
                    </a:cubicBezTo>
                    <a:cubicBezTo>
                      <a:pt x="46" y="32"/>
                      <a:pt x="43" y="34"/>
                      <a:pt x="41" y="37"/>
                    </a:cubicBezTo>
                    <a:cubicBezTo>
                      <a:pt x="40" y="40"/>
                      <a:pt x="39" y="44"/>
                      <a:pt x="39" y="48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31"/>
                      <a:pt x="52" y="138"/>
                      <a:pt x="78" y="138"/>
                    </a:cubicBezTo>
                    <a:cubicBezTo>
                      <a:pt x="90" y="138"/>
                      <a:pt x="106" y="136"/>
                      <a:pt x="126" y="131"/>
                    </a:cubicBezTo>
                    <a:lnTo>
                      <a:pt x="126" y="16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5" name="Freeform 25"/>
              <p:cNvSpPr>
                <a:spLocks/>
              </p:cNvSpPr>
              <p:nvPr userDrawn="1"/>
            </p:nvSpPr>
            <p:spPr bwMode="auto">
              <a:xfrm>
                <a:off x="5547605" y="776181"/>
                <a:ext cx="377394" cy="481114"/>
              </a:xfrm>
              <a:custGeom>
                <a:avLst/>
                <a:gdLst>
                  <a:gd name="T0" fmla="*/ 302 w 302"/>
                  <a:gd name="T1" fmla="*/ 385 h 385"/>
                  <a:gd name="T2" fmla="*/ 0 w 302"/>
                  <a:gd name="T3" fmla="*/ 385 h 385"/>
                  <a:gd name="T4" fmla="*/ 0 w 302"/>
                  <a:gd name="T5" fmla="*/ 0 h 385"/>
                  <a:gd name="T6" fmla="*/ 294 w 302"/>
                  <a:gd name="T7" fmla="*/ 0 h 385"/>
                  <a:gd name="T8" fmla="*/ 294 w 302"/>
                  <a:gd name="T9" fmla="*/ 65 h 385"/>
                  <a:gd name="T10" fmla="*/ 94 w 302"/>
                  <a:gd name="T11" fmla="*/ 65 h 385"/>
                  <a:gd name="T12" fmla="*/ 94 w 302"/>
                  <a:gd name="T13" fmla="*/ 154 h 385"/>
                  <a:gd name="T14" fmla="*/ 275 w 302"/>
                  <a:gd name="T15" fmla="*/ 154 h 385"/>
                  <a:gd name="T16" fmla="*/ 275 w 302"/>
                  <a:gd name="T17" fmla="*/ 219 h 385"/>
                  <a:gd name="T18" fmla="*/ 94 w 302"/>
                  <a:gd name="T19" fmla="*/ 219 h 385"/>
                  <a:gd name="T20" fmla="*/ 94 w 302"/>
                  <a:gd name="T21" fmla="*/ 320 h 385"/>
                  <a:gd name="T22" fmla="*/ 302 w 302"/>
                  <a:gd name="T23" fmla="*/ 320 h 385"/>
                  <a:gd name="T24" fmla="*/ 302 w 302"/>
                  <a:gd name="T25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2" h="385">
                    <a:moveTo>
                      <a:pt x="302" y="385"/>
                    </a:moveTo>
                    <a:lnTo>
                      <a:pt x="0" y="385"/>
                    </a:lnTo>
                    <a:lnTo>
                      <a:pt x="0" y="0"/>
                    </a:lnTo>
                    <a:lnTo>
                      <a:pt x="294" y="0"/>
                    </a:lnTo>
                    <a:lnTo>
                      <a:pt x="294" y="65"/>
                    </a:lnTo>
                    <a:lnTo>
                      <a:pt x="94" y="65"/>
                    </a:lnTo>
                    <a:lnTo>
                      <a:pt x="94" y="154"/>
                    </a:lnTo>
                    <a:lnTo>
                      <a:pt x="275" y="154"/>
                    </a:lnTo>
                    <a:lnTo>
                      <a:pt x="275" y="219"/>
                    </a:lnTo>
                    <a:lnTo>
                      <a:pt x="94" y="219"/>
                    </a:lnTo>
                    <a:lnTo>
                      <a:pt x="94" y="320"/>
                    </a:lnTo>
                    <a:lnTo>
                      <a:pt x="302" y="320"/>
                    </a:lnTo>
                    <a:lnTo>
                      <a:pt x="302" y="385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6" name="Freeform 26"/>
              <p:cNvSpPr>
                <a:spLocks/>
              </p:cNvSpPr>
              <p:nvPr userDrawn="1"/>
            </p:nvSpPr>
            <p:spPr bwMode="auto">
              <a:xfrm>
                <a:off x="5998431" y="767433"/>
                <a:ext cx="394888" cy="499859"/>
              </a:xfrm>
              <a:custGeom>
                <a:avLst/>
                <a:gdLst>
                  <a:gd name="T0" fmla="*/ 131 w 131"/>
                  <a:gd name="T1" fmla="*/ 107 h 166"/>
                  <a:gd name="T2" fmla="*/ 131 w 131"/>
                  <a:gd name="T3" fmla="*/ 117 h 166"/>
                  <a:gd name="T4" fmla="*/ 126 w 131"/>
                  <a:gd name="T5" fmla="*/ 141 h 166"/>
                  <a:gd name="T6" fmla="*/ 110 w 131"/>
                  <a:gd name="T7" fmla="*/ 156 h 166"/>
                  <a:gd name="T8" fmla="*/ 88 w 131"/>
                  <a:gd name="T9" fmla="*/ 163 h 166"/>
                  <a:gd name="T10" fmla="*/ 60 w 131"/>
                  <a:gd name="T11" fmla="*/ 166 h 166"/>
                  <a:gd name="T12" fmla="*/ 3 w 131"/>
                  <a:gd name="T13" fmla="*/ 161 h 166"/>
                  <a:gd name="T14" fmla="*/ 3 w 131"/>
                  <a:gd name="T15" fmla="*/ 132 h 166"/>
                  <a:gd name="T16" fmla="*/ 60 w 131"/>
                  <a:gd name="T17" fmla="*/ 138 h 166"/>
                  <a:gd name="T18" fmla="*/ 92 w 131"/>
                  <a:gd name="T19" fmla="*/ 122 h 166"/>
                  <a:gd name="T20" fmla="*/ 92 w 131"/>
                  <a:gd name="T21" fmla="*/ 111 h 166"/>
                  <a:gd name="T22" fmla="*/ 88 w 131"/>
                  <a:gd name="T23" fmla="*/ 100 h 166"/>
                  <a:gd name="T24" fmla="*/ 71 w 131"/>
                  <a:gd name="T25" fmla="*/ 95 h 166"/>
                  <a:gd name="T26" fmla="*/ 52 w 131"/>
                  <a:gd name="T27" fmla="*/ 95 h 166"/>
                  <a:gd name="T28" fmla="*/ 0 w 131"/>
                  <a:gd name="T29" fmla="*/ 53 h 166"/>
                  <a:gd name="T30" fmla="*/ 0 w 131"/>
                  <a:gd name="T31" fmla="*/ 41 h 166"/>
                  <a:gd name="T32" fmla="*/ 17 w 131"/>
                  <a:gd name="T33" fmla="*/ 10 h 166"/>
                  <a:gd name="T34" fmla="*/ 73 w 131"/>
                  <a:gd name="T35" fmla="*/ 0 h 166"/>
                  <a:gd name="T36" fmla="*/ 123 w 131"/>
                  <a:gd name="T37" fmla="*/ 4 h 166"/>
                  <a:gd name="T38" fmla="*/ 123 w 131"/>
                  <a:gd name="T39" fmla="*/ 32 h 166"/>
                  <a:gd name="T40" fmla="*/ 71 w 131"/>
                  <a:gd name="T41" fmla="*/ 28 h 166"/>
                  <a:gd name="T42" fmla="*/ 45 w 131"/>
                  <a:gd name="T43" fmla="*/ 31 h 166"/>
                  <a:gd name="T44" fmla="*/ 38 w 131"/>
                  <a:gd name="T45" fmla="*/ 42 h 166"/>
                  <a:gd name="T46" fmla="*/ 38 w 131"/>
                  <a:gd name="T47" fmla="*/ 53 h 166"/>
                  <a:gd name="T48" fmla="*/ 59 w 131"/>
                  <a:gd name="T49" fmla="*/ 66 h 166"/>
                  <a:gd name="T50" fmla="*/ 79 w 131"/>
                  <a:gd name="T51" fmla="*/ 66 h 166"/>
                  <a:gd name="T52" fmla="*/ 119 w 131"/>
                  <a:gd name="T53" fmla="*/ 76 h 166"/>
                  <a:gd name="T54" fmla="*/ 131 w 131"/>
                  <a:gd name="T55" fmla="*/ 10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1" h="166">
                    <a:moveTo>
                      <a:pt x="131" y="107"/>
                    </a:moveTo>
                    <a:cubicBezTo>
                      <a:pt x="131" y="117"/>
                      <a:pt x="131" y="117"/>
                      <a:pt x="131" y="117"/>
                    </a:cubicBezTo>
                    <a:cubicBezTo>
                      <a:pt x="131" y="127"/>
                      <a:pt x="129" y="135"/>
                      <a:pt x="126" y="141"/>
                    </a:cubicBezTo>
                    <a:cubicBezTo>
                      <a:pt x="122" y="148"/>
                      <a:pt x="117" y="153"/>
                      <a:pt x="110" y="156"/>
                    </a:cubicBezTo>
                    <a:cubicBezTo>
                      <a:pt x="103" y="160"/>
                      <a:pt x="96" y="162"/>
                      <a:pt x="88" y="163"/>
                    </a:cubicBezTo>
                    <a:cubicBezTo>
                      <a:pt x="80" y="165"/>
                      <a:pt x="71" y="166"/>
                      <a:pt x="60" y="166"/>
                    </a:cubicBezTo>
                    <a:cubicBezTo>
                      <a:pt x="44" y="166"/>
                      <a:pt x="25" y="164"/>
                      <a:pt x="3" y="161"/>
                    </a:cubicBezTo>
                    <a:cubicBezTo>
                      <a:pt x="3" y="132"/>
                      <a:pt x="3" y="132"/>
                      <a:pt x="3" y="132"/>
                    </a:cubicBezTo>
                    <a:cubicBezTo>
                      <a:pt x="30" y="136"/>
                      <a:pt x="49" y="138"/>
                      <a:pt x="60" y="138"/>
                    </a:cubicBezTo>
                    <a:cubicBezTo>
                      <a:pt x="81" y="138"/>
                      <a:pt x="92" y="133"/>
                      <a:pt x="92" y="122"/>
                    </a:cubicBezTo>
                    <a:cubicBezTo>
                      <a:pt x="92" y="111"/>
                      <a:pt x="92" y="111"/>
                      <a:pt x="92" y="111"/>
                    </a:cubicBezTo>
                    <a:cubicBezTo>
                      <a:pt x="92" y="106"/>
                      <a:pt x="91" y="103"/>
                      <a:pt x="88" y="100"/>
                    </a:cubicBezTo>
                    <a:cubicBezTo>
                      <a:pt x="85" y="96"/>
                      <a:pt x="80" y="95"/>
                      <a:pt x="71" y="95"/>
                    </a:cubicBezTo>
                    <a:cubicBezTo>
                      <a:pt x="52" y="95"/>
                      <a:pt x="52" y="95"/>
                      <a:pt x="52" y="95"/>
                    </a:cubicBezTo>
                    <a:cubicBezTo>
                      <a:pt x="17" y="95"/>
                      <a:pt x="0" y="81"/>
                      <a:pt x="0" y="5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27"/>
                      <a:pt x="5" y="17"/>
                      <a:pt x="17" y="10"/>
                    </a:cubicBezTo>
                    <a:cubicBezTo>
                      <a:pt x="29" y="4"/>
                      <a:pt x="47" y="0"/>
                      <a:pt x="73" y="0"/>
                    </a:cubicBezTo>
                    <a:cubicBezTo>
                      <a:pt x="85" y="0"/>
                      <a:pt x="102" y="1"/>
                      <a:pt x="123" y="4"/>
                    </a:cubicBezTo>
                    <a:cubicBezTo>
                      <a:pt x="123" y="32"/>
                      <a:pt x="123" y="32"/>
                      <a:pt x="123" y="32"/>
                    </a:cubicBezTo>
                    <a:cubicBezTo>
                      <a:pt x="98" y="29"/>
                      <a:pt x="81" y="28"/>
                      <a:pt x="71" y="28"/>
                    </a:cubicBezTo>
                    <a:cubicBezTo>
                      <a:pt x="59" y="28"/>
                      <a:pt x="50" y="29"/>
                      <a:pt x="45" y="31"/>
                    </a:cubicBezTo>
                    <a:cubicBezTo>
                      <a:pt x="40" y="33"/>
                      <a:pt x="38" y="37"/>
                      <a:pt x="38" y="42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62"/>
                      <a:pt x="45" y="66"/>
                      <a:pt x="59" y="66"/>
                    </a:cubicBezTo>
                    <a:cubicBezTo>
                      <a:pt x="79" y="66"/>
                      <a:pt x="79" y="66"/>
                      <a:pt x="79" y="66"/>
                    </a:cubicBezTo>
                    <a:cubicBezTo>
                      <a:pt x="97" y="66"/>
                      <a:pt x="111" y="69"/>
                      <a:pt x="119" y="76"/>
                    </a:cubicBezTo>
                    <a:cubicBezTo>
                      <a:pt x="127" y="83"/>
                      <a:pt x="131" y="93"/>
                      <a:pt x="131" y="107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36" name="Group 35"/>
            <p:cNvGrpSpPr/>
            <p:nvPr userDrawn="1"/>
          </p:nvGrpSpPr>
          <p:grpSpPr>
            <a:xfrm>
              <a:off x="314326" y="1075660"/>
              <a:ext cx="1843867" cy="369143"/>
              <a:chOff x="1146212" y="1396551"/>
              <a:chExt cx="2484309" cy="497360"/>
            </a:xfrm>
            <a:grpFill/>
          </p:grpSpPr>
          <p:sp>
            <p:nvSpPr>
              <p:cNvPr id="73" name="Freeform 27"/>
              <p:cNvSpPr>
                <a:spLocks/>
              </p:cNvSpPr>
              <p:nvPr userDrawn="1"/>
            </p:nvSpPr>
            <p:spPr bwMode="auto">
              <a:xfrm>
                <a:off x="1146212" y="1396551"/>
                <a:ext cx="443627" cy="497359"/>
              </a:xfrm>
              <a:custGeom>
                <a:avLst/>
                <a:gdLst>
                  <a:gd name="T0" fmla="*/ 147 w 147"/>
                  <a:gd name="T1" fmla="*/ 155 h 165"/>
                  <a:gd name="T2" fmla="*/ 115 w 147"/>
                  <a:gd name="T3" fmla="*/ 162 h 165"/>
                  <a:gd name="T4" fmla="*/ 80 w 147"/>
                  <a:gd name="T5" fmla="*/ 165 h 165"/>
                  <a:gd name="T6" fmla="*/ 56 w 147"/>
                  <a:gd name="T7" fmla="*/ 164 h 165"/>
                  <a:gd name="T8" fmla="*/ 34 w 147"/>
                  <a:gd name="T9" fmla="*/ 160 h 165"/>
                  <a:gd name="T10" fmla="*/ 16 w 147"/>
                  <a:gd name="T11" fmla="*/ 152 h 165"/>
                  <a:gd name="T12" fmla="*/ 5 w 147"/>
                  <a:gd name="T13" fmla="*/ 138 h 165"/>
                  <a:gd name="T14" fmla="*/ 0 w 147"/>
                  <a:gd name="T15" fmla="*/ 119 h 165"/>
                  <a:gd name="T16" fmla="*/ 0 w 147"/>
                  <a:gd name="T17" fmla="*/ 52 h 165"/>
                  <a:gd name="T18" fmla="*/ 5 w 147"/>
                  <a:gd name="T19" fmla="*/ 30 h 165"/>
                  <a:gd name="T20" fmla="*/ 18 w 147"/>
                  <a:gd name="T21" fmla="*/ 15 h 165"/>
                  <a:gd name="T22" fmla="*/ 37 w 147"/>
                  <a:gd name="T23" fmla="*/ 6 h 165"/>
                  <a:gd name="T24" fmla="*/ 59 w 147"/>
                  <a:gd name="T25" fmla="*/ 1 h 165"/>
                  <a:gd name="T26" fmla="*/ 80 w 147"/>
                  <a:gd name="T27" fmla="*/ 0 h 165"/>
                  <a:gd name="T28" fmla="*/ 146 w 147"/>
                  <a:gd name="T29" fmla="*/ 5 h 165"/>
                  <a:gd name="T30" fmla="*/ 146 w 147"/>
                  <a:gd name="T31" fmla="*/ 34 h 165"/>
                  <a:gd name="T32" fmla="*/ 80 w 147"/>
                  <a:gd name="T33" fmla="*/ 27 h 165"/>
                  <a:gd name="T34" fmla="*/ 39 w 147"/>
                  <a:gd name="T35" fmla="*/ 51 h 165"/>
                  <a:gd name="T36" fmla="*/ 39 w 147"/>
                  <a:gd name="T37" fmla="*/ 116 h 165"/>
                  <a:gd name="T38" fmla="*/ 50 w 147"/>
                  <a:gd name="T39" fmla="*/ 133 h 165"/>
                  <a:gd name="T40" fmla="*/ 84 w 147"/>
                  <a:gd name="T41" fmla="*/ 138 h 165"/>
                  <a:gd name="T42" fmla="*/ 110 w 147"/>
                  <a:gd name="T43" fmla="*/ 134 h 165"/>
                  <a:gd name="T44" fmla="*/ 110 w 147"/>
                  <a:gd name="T45" fmla="*/ 97 h 165"/>
                  <a:gd name="T46" fmla="*/ 84 w 147"/>
                  <a:gd name="T47" fmla="*/ 97 h 165"/>
                  <a:gd name="T48" fmla="*/ 84 w 147"/>
                  <a:gd name="T49" fmla="*/ 71 h 165"/>
                  <a:gd name="T50" fmla="*/ 147 w 147"/>
                  <a:gd name="T51" fmla="*/ 71 h 165"/>
                  <a:gd name="T52" fmla="*/ 147 w 147"/>
                  <a:gd name="T53" fmla="*/ 15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47" h="165">
                    <a:moveTo>
                      <a:pt x="147" y="155"/>
                    </a:moveTo>
                    <a:cubicBezTo>
                      <a:pt x="138" y="158"/>
                      <a:pt x="128" y="160"/>
                      <a:pt x="115" y="162"/>
                    </a:cubicBezTo>
                    <a:cubicBezTo>
                      <a:pt x="102" y="164"/>
                      <a:pt x="91" y="165"/>
                      <a:pt x="80" y="165"/>
                    </a:cubicBezTo>
                    <a:cubicBezTo>
                      <a:pt x="71" y="165"/>
                      <a:pt x="63" y="165"/>
                      <a:pt x="56" y="164"/>
                    </a:cubicBezTo>
                    <a:cubicBezTo>
                      <a:pt x="49" y="163"/>
                      <a:pt x="42" y="162"/>
                      <a:pt x="34" y="160"/>
                    </a:cubicBezTo>
                    <a:cubicBezTo>
                      <a:pt x="27" y="158"/>
                      <a:pt x="21" y="155"/>
                      <a:pt x="16" y="152"/>
                    </a:cubicBezTo>
                    <a:cubicBezTo>
                      <a:pt x="11" y="148"/>
                      <a:pt x="8" y="144"/>
                      <a:pt x="5" y="138"/>
                    </a:cubicBezTo>
                    <a:cubicBezTo>
                      <a:pt x="2" y="133"/>
                      <a:pt x="0" y="126"/>
                      <a:pt x="0" y="119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43"/>
                      <a:pt x="2" y="36"/>
                      <a:pt x="5" y="30"/>
                    </a:cubicBezTo>
                    <a:cubicBezTo>
                      <a:pt x="9" y="23"/>
                      <a:pt x="13" y="18"/>
                      <a:pt x="18" y="15"/>
                    </a:cubicBezTo>
                    <a:cubicBezTo>
                      <a:pt x="24" y="11"/>
                      <a:pt x="30" y="8"/>
                      <a:pt x="37" y="6"/>
                    </a:cubicBezTo>
                    <a:cubicBezTo>
                      <a:pt x="45" y="3"/>
                      <a:pt x="52" y="2"/>
                      <a:pt x="59" y="1"/>
                    </a:cubicBezTo>
                    <a:cubicBezTo>
                      <a:pt x="66" y="0"/>
                      <a:pt x="73" y="0"/>
                      <a:pt x="80" y="0"/>
                    </a:cubicBezTo>
                    <a:cubicBezTo>
                      <a:pt x="103" y="0"/>
                      <a:pt x="125" y="1"/>
                      <a:pt x="146" y="5"/>
                    </a:cubicBezTo>
                    <a:cubicBezTo>
                      <a:pt x="146" y="34"/>
                      <a:pt x="146" y="34"/>
                      <a:pt x="146" y="34"/>
                    </a:cubicBezTo>
                    <a:cubicBezTo>
                      <a:pt x="126" y="29"/>
                      <a:pt x="104" y="27"/>
                      <a:pt x="80" y="27"/>
                    </a:cubicBezTo>
                    <a:cubicBezTo>
                      <a:pt x="53" y="27"/>
                      <a:pt x="39" y="35"/>
                      <a:pt x="39" y="51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24"/>
                      <a:pt x="43" y="130"/>
                      <a:pt x="50" y="133"/>
                    </a:cubicBezTo>
                    <a:cubicBezTo>
                      <a:pt x="58" y="136"/>
                      <a:pt x="69" y="138"/>
                      <a:pt x="84" y="138"/>
                    </a:cubicBezTo>
                    <a:cubicBezTo>
                      <a:pt x="92" y="138"/>
                      <a:pt x="101" y="136"/>
                      <a:pt x="110" y="134"/>
                    </a:cubicBezTo>
                    <a:cubicBezTo>
                      <a:pt x="110" y="97"/>
                      <a:pt x="110" y="97"/>
                      <a:pt x="110" y="97"/>
                    </a:cubicBezTo>
                    <a:cubicBezTo>
                      <a:pt x="84" y="97"/>
                      <a:pt x="84" y="97"/>
                      <a:pt x="84" y="97"/>
                    </a:cubicBezTo>
                    <a:cubicBezTo>
                      <a:pt x="84" y="71"/>
                      <a:pt x="84" y="71"/>
                      <a:pt x="84" y="71"/>
                    </a:cubicBezTo>
                    <a:cubicBezTo>
                      <a:pt x="147" y="71"/>
                      <a:pt x="147" y="71"/>
                      <a:pt x="147" y="71"/>
                    </a:cubicBezTo>
                    <a:lnTo>
                      <a:pt x="147" y="155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4" name="Freeform 28"/>
              <p:cNvSpPr>
                <a:spLocks noEditPoints="1"/>
              </p:cNvSpPr>
              <p:nvPr userDrawn="1"/>
            </p:nvSpPr>
            <p:spPr bwMode="auto">
              <a:xfrm>
                <a:off x="1697852" y="1402799"/>
                <a:ext cx="431129" cy="484862"/>
              </a:xfrm>
              <a:custGeom>
                <a:avLst/>
                <a:gdLst>
                  <a:gd name="T0" fmla="*/ 143 w 143"/>
                  <a:gd name="T1" fmla="*/ 161 h 161"/>
                  <a:gd name="T2" fmla="*/ 98 w 143"/>
                  <a:gd name="T3" fmla="*/ 161 h 161"/>
                  <a:gd name="T4" fmla="*/ 56 w 143"/>
                  <a:gd name="T5" fmla="*/ 98 h 161"/>
                  <a:gd name="T6" fmla="*/ 38 w 143"/>
                  <a:gd name="T7" fmla="*/ 98 h 161"/>
                  <a:gd name="T8" fmla="*/ 38 w 143"/>
                  <a:gd name="T9" fmla="*/ 161 h 161"/>
                  <a:gd name="T10" fmla="*/ 0 w 143"/>
                  <a:gd name="T11" fmla="*/ 161 h 161"/>
                  <a:gd name="T12" fmla="*/ 0 w 143"/>
                  <a:gd name="T13" fmla="*/ 0 h 161"/>
                  <a:gd name="T14" fmla="*/ 72 w 143"/>
                  <a:gd name="T15" fmla="*/ 0 h 161"/>
                  <a:gd name="T16" fmla="*/ 118 w 143"/>
                  <a:gd name="T17" fmla="*/ 8 h 161"/>
                  <a:gd name="T18" fmla="*/ 133 w 143"/>
                  <a:gd name="T19" fmla="*/ 34 h 161"/>
                  <a:gd name="T20" fmla="*/ 133 w 143"/>
                  <a:gd name="T21" fmla="*/ 62 h 161"/>
                  <a:gd name="T22" fmla="*/ 122 w 143"/>
                  <a:gd name="T23" fmla="*/ 85 h 161"/>
                  <a:gd name="T24" fmla="*/ 96 w 143"/>
                  <a:gd name="T25" fmla="*/ 95 h 161"/>
                  <a:gd name="T26" fmla="*/ 143 w 143"/>
                  <a:gd name="T27" fmla="*/ 161 h 161"/>
                  <a:gd name="T28" fmla="*/ 95 w 143"/>
                  <a:gd name="T29" fmla="*/ 55 h 161"/>
                  <a:gd name="T30" fmla="*/ 95 w 143"/>
                  <a:gd name="T31" fmla="*/ 43 h 161"/>
                  <a:gd name="T32" fmla="*/ 90 w 143"/>
                  <a:gd name="T33" fmla="*/ 31 h 161"/>
                  <a:gd name="T34" fmla="*/ 71 w 143"/>
                  <a:gd name="T35" fmla="*/ 28 h 161"/>
                  <a:gd name="T36" fmla="*/ 38 w 143"/>
                  <a:gd name="T37" fmla="*/ 28 h 161"/>
                  <a:gd name="T38" fmla="*/ 38 w 143"/>
                  <a:gd name="T39" fmla="*/ 72 h 161"/>
                  <a:gd name="T40" fmla="*/ 71 w 143"/>
                  <a:gd name="T41" fmla="*/ 72 h 161"/>
                  <a:gd name="T42" fmla="*/ 90 w 143"/>
                  <a:gd name="T43" fmla="*/ 69 h 161"/>
                  <a:gd name="T44" fmla="*/ 95 w 143"/>
                  <a:gd name="T45" fmla="*/ 5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3" h="161">
                    <a:moveTo>
                      <a:pt x="143" y="161"/>
                    </a:moveTo>
                    <a:cubicBezTo>
                      <a:pt x="98" y="161"/>
                      <a:pt x="98" y="161"/>
                      <a:pt x="98" y="161"/>
                    </a:cubicBezTo>
                    <a:cubicBezTo>
                      <a:pt x="56" y="98"/>
                      <a:pt x="56" y="98"/>
                      <a:pt x="56" y="98"/>
                    </a:cubicBezTo>
                    <a:cubicBezTo>
                      <a:pt x="38" y="98"/>
                      <a:pt x="38" y="98"/>
                      <a:pt x="38" y="98"/>
                    </a:cubicBezTo>
                    <a:cubicBezTo>
                      <a:pt x="38" y="161"/>
                      <a:pt x="38" y="161"/>
                      <a:pt x="38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8" y="3"/>
                      <a:pt x="118" y="8"/>
                    </a:cubicBezTo>
                    <a:cubicBezTo>
                      <a:pt x="128" y="13"/>
                      <a:pt x="133" y="22"/>
                      <a:pt x="133" y="34"/>
                    </a:cubicBezTo>
                    <a:cubicBezTo>
                      <a:pt x="133" y="62"/>
                      <a:pt x="133" y="62"/>
                      <a:pt x="133" y="62"/>
                    </a:cubicBezTo>
                    <a:cubicBezTo>
                      <a:pt x="133" y="72"/>
                      <a:pt x="129" y="79"/>
                      <a:pt x="122" y="85"/>
                    </a:cubicBezTo>
                    <a:cubicBezTo>
                      <a:pt x="115" y="90"/>
                      <a:pt x="106" y="93"/>
                      <a:pt x="96" y="95"/>
                    </a:cubicBezTo>
                    <a:lnTo>
                      <a:pt x="143" y="161"/>
                    </a:lnTo>
                    <a:close/>
                    <a:moveTo>
                      <a:pt x="95" y="55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90" y="31"/>
                    </a:cubicBezTo>
                    <a:cubicBezTo>
                      <a:pt x="86" y="29"/>
                      <a:pt x="80" y="28"/>
                      <a:pt x="71" y="28"/>
                    </a:cubicBezTo>
                    <a:cubicBezTo>
                      <a:pt x="38" y="28"/>
                      <a:pt x="38" y="28"/>
                      <a:pt x="38" y="28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80" y="72"/>
                      <a:pt x="87" y="71"/>
                      <a:pt x="90" y="69"/>
                    </a:cubicBezTo>
                    <a:cubicBezTo>
                      <a:pt x="93" y="66"/>
                      <a:pt x="95" y="61"/>
                      <a:pt x="95" y="55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5" name="Freeform 29"/>
              <p:cNvSpPr>
                <a:spLocks noEditPoints="1"/>
              </p:cNvSpPr>
              <p:nvPr userDrawn="1"/>
            </p:nvSpPr>
            <p:spPr bwMode="auto">
              <a:xfrm>
                <a:off x="2188536" y="1396552"/>
                <a:ext cx="458622" cy="497359"/>
              </a:xfrm>
              <a:custGeom>
                <a:avLst/>
                <a:gdLst>
                  <a:gd name="T0" fmla="*/ 152 w 152"/>
                  <a:gd name="T1" fmla="*/ 48 h 165"/>
                  <a:gd name="T2" fmla="*/ 152 w 152"/>
                  <a:gd name="T3" fmla="*/ 119 h 165"/>
                  <a:gd name="T4" fmla="*/ 145 w 152"/>
                  <a:gd name="T5" fmla="*/ 142 h 165"/>
                  <a:gd name="T6" fmla="*/ 126 w 152"/>
                  <a:gd name="T7" fmla="*/ 156 h 165"/>
                  <a:gd name="T8" fmla="*/ 102 w 152"/>
                  <a:gd name="T9" fmla="*/ 163 h 165"/>
                  <a:gd name="T10" fmla="*/ 76 w 152"/>
                  <a:gd name="T11" fmla="*/ 165 h 165"/>
                  <a:gd name="T12" fmla="*/ 52 w 152"/>
                  <a:gd name="T13" fmla="*/ 163 h 165"/>
                  <a:gd name="T14" fmla="*/ 28 w 152"/>
                  <a:gd name="T15" fmla="*/ 157 h 165"/>
                  <a:gd name="T16" fmla="*/ 8 w 152"/>
                  <a:gd name="T17" fmla="*/ 143 h 165"/>
                  <a:gd name="T18" fmla="*/ 0 w 152"/>
                  <a:gd name="T19" fmla="*/ 119 h 165"/>
                  <a:gd name="T20" fmla="*/ 0 w 152"/>
                  <a:gd name="T21" fmla="*/ 48 h 165"/>
                  <a:gd name="T22" fmla="*/ 6 w 152"/>
                  <a:gd name="T23" fmla="*/ 27 h 165"/>
                  <a:gd name="T24" fmla="*/ 19 w 152"/>
                  <a:gd name="T25" fmla="*/ 12 h 165"/>
                  <a:gd name="T26" fmla="*/ 38 w 152"/>
                  <a:gd name="T27" fmla="*/ 4 h 165"/>
                  <a:gd name="T28" fmla="*/ 58 w 152"/>
                  <a:gd name="T29" fmla="*/ 0 h 165"/>
                  <a:gd name="T30" fmla="*/ 76 w 152"/>
                  <a:gd name="T31" fmla="*/ 0 h 165"/>
                  <a:gd name="T32" fmla="*/ 95 w 152"/>
                  <a:gd name="T33" fmla="*/ 0 h 165"/>
                  <a:gd name="T34" fmla="*/ 115 w 152"/>
                  <a:gd name="T35" fmla="*/ 4 h 165"/>
                  <a:gd name="T36" fmla="*/ 134 w 152"/>
                  <a:gd name="T37" fmla="*/ 12 h 165"/>
                  <a:gd name="T38" fmla="*/ 147 w 152"/>
                  <a:gd name="T39" fmla="*/ 27 h 165"/>
                  <a:gd name="T40" fmla="*/ 152 w 152"/>
                  <a:gd name="T41" fmla="*/ 48 h 165"/>
                  <a:gd name="T42" fmla="*/ 114 w 152"/>
                  <a:gd name="T43" fmla="*/ 119 h 165"/>
                  <a:gd name="T44" fmla="*/ 114 w 152"/>
                  <a:gd name="T45" fmla="*/ 48 h 165"/>
                  <a:gd name="T46" fmla="*/ 104 w 152"/>
                  <a:gd name="T47" fmla="*/ 32 h 165"/>
                  <a:gd name="T48" fmla="*/ 76 w 152"/>
                  <a:gd name="T49" fmla="*/ 27 h 165"/>
                  <a:gd name="T50" fmla="*/ 48 w 152"/>
                  <a:gd name="T51" fmla="*/ 32 h 165"/>
                  <a:gd name="T52" fmla="*/ 39 w 152"/>
                  <a:gd name="T53" fmla="*/ 48 h 165"/>
                  <a:gd name="T54" fmla="*/ 39 w 152"/>
                  <a:gd name="T55" fmla="*/ 119 h 165"/>
                  <a:gd name="T56" fmla="*/ 42 w 152"/>
                  <a:gd name="T57" fmla="*/ 129 h 165"/>
                  <a:gd name="T58" fmla="*/ 51 w 152"/>
                  <a:gd name="T59" fmla="*/ 135 h 165"/>
                  <a:gd name="T60" fmla="*/ 63 w 152"/>
                  <a:gd name="T61" fmla="*/ 137 h 165"/>
                  <a:gd name="T62" fmla="*/ 77 w 152"/>
                  <a:gd name="T63" fmla="*/ 138 h 165"/>
                  <a:gd name="T64" fmla="*/ 90 w 152"/>
                  <a:gd name="T65" fmla="*/ 137 h 165"/>
                  <a:gd name="T66" fmla="*/ 102 w 152"/>
                  <a:gd name="T67" fmla="*/ 135 h 165"/>
                  <a:gd name="T68" fmla="*/ 111 w 152"/>
                  <a:gd name="T69" fmla="*/ 129 h 165"/>
                  <a:gd name="T70" fmla="*/ 114 w 152"/>
                  <a:gd name="T71" fmla="*/ 119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2" h="165">
                    <a:moveTo>
                      <a:pt x="152" y="48"/>
                    </a:moveTo>
                    <a:cubicBezTo>
                      <a:pt x="152" y="119"/>
                      <a:pt x="152" y="119"/>
                      <a:pt x="152" y="119"/>
                    </a:cubicBezTo>
                    <a:cubicBezTo>
                      <a:pt x="152" y="128"/>
                      <a:pt x="150" y="135"/>
                      <a:pt x="145" y="142"/>
                    </a:cubicBezTo>
                    <a:cubicBezTo>
                      <a:pt x="141" y="148"/>
                      <a:pt x="134" y="153"/>
                      <a:pt x="126" y="156"/>
                    </a:cubicBezTo>
                    <a:cubicBezTo>
                      <a:pt x="118" y="159"/>
                      <a:pt x="110" y="162"/>
                      <a:pt x="102" y="163"/>
                    </a:cubicBezTo>
                    <a:cubicBezTo>
                      <a:pt x="94" y="164"/>
                      <a:pt x="85" y="165"/>
                      <a:pt x="76" y="165"/>
                    </a:cubicBezTo>
                    <a:cubicBezTo>
                      <a:pt x="68" y="165"/>
                      <a:pt x="60" y="164"/>
                      <a:pt x="52" y="163"/>
                    </a:cubicBezTo>
                    <a:cubicBezTo>
                      <a:pt x="45" y="162"/>
                      <a:pt x="37" y="160"/>
                      <a:pt x="28" y="157"/>
                    </a:cubicBezTo>
                    <a:cubicBezTo>
                      <a:pt x="20" y="154"/>
                      <a:pt x="13" y="150"/>
                      <a:pt x="8" y="143"/>
                    </a:cubicBezTo>
                    <a:cubicBezTo>
                      <a:pt x="3" y="136"/>
                      <a:pt x="0" y="128"/>
                      <a:pt x="0" y="119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0"/>
                      <a:pt x="2" y="33"/>
                      <a:pt x="6" y="27"/>
                    </a:cubicBezTo>
                    <a:cubicBezTo>
                      <a:pt x="10" y="20"/>
                      <a:pt x="14" y="16"/>
                      <a:pt x="19" y="12"/>
                    </a:cubicBezTo>
                    <a:cubicBezTo>
                      <a:pt x="24" y="9"/>
                      <a:pt x="31" y="6"/>
                      <a:pt x="38" y="4"/>
                    </a:cubicBezTo>
                    <a:cubicBezTo>
                      <a:pt x="46" y="2"/>
                      <a:pt x="52" y="1"/>
                      <a:pt x="58" y="0"/>
                    </a:cubicBezTo>
                    <a:cubicBezTo>
                      <a:pt x="64" y="0"/>
                      <a:pt x="70" y="0"/>
                      <a:pt x="76" y="0"/>
                    </a:cubicBezTo>
                    <a:cubicBezTo>
                      <a:pt x="83" y="0"/>
                      <a:pt x="89" y="0"/>
                      <a:pt x="95" y="0"/>
                    </a:cubicBezTo>
                    <a:cubicBezTo>
                      <a:pt x="101" y="1"/>
                      <a:pt x="107" y="2"/>
                      <a:pt x="115" y="4"/>
                    </a:cubicBezTo>
                    <a:cubicBezTo>
                      <a:pt x="122" y="6"/>
                      <a:pt x="128" y="9"/>
                      <a:pt x="134" y="12"/>
                    </a:cubicBezTo>
                    <a:cubicBezTo>
                      <a:pt x="139" y="16"/>
                      <a:pt x="143" y="20"/>
                      <a:pt x="147" y="27"/>
                    </a:cubicBezTo>
                    <a:cubicBezTo>
                      <a:pt x="151" y="33"/>
                      <a:pt x="152" y="40"/>
                      <a:pt x="152" y="48"/>
                    </a:cubicBezTo>
                    <a:close/>
                    <a:moveTo>
                      <a:pt x="114" y="119"/>
                    </a:moveTo>
                    <a:cubicBezTo>
                      <a:pt x="114" y="48"/>
                      <a:pt x="114" y="48"/>
                      <a:pt x="114" y="48"/>
                    </a:cubicBezTo>
                    <a:cubicBezTo>
                      <a:pt x="114" y="40"/>
                      <a:pt x="111" y="35"/>
                      <a:pt x="104" y="32"/>
                    </a:cubicBezTo>
                    <a:cubicBezTo>
                      <a:pt x="98" y="29"/>
                      <a:pt x="89" y="27"/>
                      <a:pt x="76" y="27"/>
                    </a:cubicBezTo>
                    <a:cubicBezTo>
                      <a:pt x="64" y="27"/>
                      <a:pt x="54" y="29"/>
                      <a:pt x="48" y="32"/>
                    </a:cubicBezTo>
                    <a:cubicBezTo>
                      <a:pt x="42" y="35"/>
                      <a:pt x="39" y="40"/>
                      <a:pt x="39" y="48"/>
                    </a:cubicBezTo>
                    <a:cubicBezTo>
                      <a:pt x="39" y="119"/>
                      <a:pt x="39" y="119"/>
                      <a:pt x="39" y="119"/>
                    </a:cubicBezTo>
                    <a:cubicBezTo>
                      <a:pt x="39" y="123"/>
                      <a:pt x="40" y="126"/>
                      <a:pt x="42" y="129"/>
                    </a:cubicBezTo>
                    <a:cubicBezTo>
                      <a:pt x="44" y="132"/>
                      <a:pt x="47" y="133"/>
                      <a:pt x="51" y="135"/>
                    </a:cubicBezTo>
                    <a:cubicBezTo>
                      <a:pt x="55" y="136"/>
                      <a:pt x="59" y="137"/>
                      <a:pt x="63" y="137"/>
                    </a:cubicBezTo>
                    <a:cubicBezTo>
                      <a:pt x="67" y="137"/>
                      <a:pt x="71" y="138"/>
                      <a:pt x="77" y="138"/>
                    </a:cubicBezTo>
                    <a:cubicBezTo>
                      <a:pt x="82" y="138"/>
                      <a:pt x="87" y="137"/>
                      <a:pt x="90" y="137"/>
                    </a:cubicBezTo>
                    <a:cubicBezTo>
                      <a:pt x="94" y="137"/>
                      <a:pt x="98" y="136"/>
                      <a:pt x="102" y="135"/>
                    </a:cubicBezTo>
                    <a:cubicBezTo>
                      <a:pt x="106" y="133"/>
                      <a:pt x="109" y="132"/>
                      <a:pt x="111" y="129"/>
                    </a:cubicBezTo>
                    <a:cubicBezTo>
                      <a:pt x="113" y="126"/>
                      <a:pt x="114" y="123"/>
                      <a:pt x="114" y="119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6" name="Freeform 30"/>
              <p:cNvSpPr>
                <a:spLocks/>
              </p:cNvSpPr>
              <p:nvPr userDrawn="1"/>
            </p:nvSpPr>
            <p:spPr bwMode="auto">
              <a:xfrm>
                <a:off x="2736993" y="1402799"/>
                <a:ext cx="418634" cy="491111"/>
              </a:xfrm>
              <a:custGeom>
                <a:avLst/>
                <a:gdLst>
                  <a:gd name="T0" fmla="*/ 139 w 139"/>
                  <a:gd name="T1" fmla="*/ 0 h 163"/>
                  <a:gd name="T2" fmla="*/ 139 w 139"/>
                  <a:gd name="T3" fmla="*/ 117 h 163"/>
                  <a:gd name="T4" fmla="*/ 70 w 139"/>
                  <a:gd name="T5" fmla="*/ 163 h 163"/>
                  <a:gd name="T6" fmla="*/ 0 w 139"/>
                  <a:gd name="T7" fmla="*/ 117 h 163"/>
                  <a:gd name="T8" fmla="*/ 0 w 139"/>
                  <a:gd name="T9" fmla="*/ 0 h 163"/>
                  <a:gd name="T10" fmla="*/ 39 w 139"/>
                  <a:gd name="T11" fmla="*/ 0 h 163"/>
                  <a:gd name="T12" fmla="*/ 39 w 139"/>
                  <a:gd name="T13" fmla="*/ 117 h 163"/>
                  <a:gd name="T14" fmla="*/ 46 w 139"/>
                  <a:gd name="T15" fmla="*/ 132 h 163"/>
                  <a:gd name="T16" fmla="*/ 70 w 139"/>
                  <a:gd name="T17" fmla="*/ 136 h 163"/>
                  <a:gd name="T18" fmla="*/ 94 w 139"/>
                  <a:gd name="T19" fmla="*/ 132 h 163"/>
                  <a:gd name="T20" fmla="*/ 101 w 139"/>
                  <a:gd name="T21" fmla="*/ 117 h 163"/>
                  <a:gd name="T22" fmla="*/ 101 w 139"/>
                  <a:gd name="T23" fmla="*/ 0 h 163"/>
                  <a:gd name="T24" fmla="*/ 139 w 139"/>
                  <a:gd name="T2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9" h="163">
                    <a:moveTo>
                      <a:pt x="139" y="0"/>
                    </a:moveTo>
                    <a:cubicBezTo>
                      <a:pt x="139" y="117"/>
                      <a:pt x="139" y="117"/>
                      <a:pt x="139" y="117"/>
                    </a:cubicBezTo>
                    <a:cubicBezTo>
                      <a:pt x="139" y="148"/>
                      <a:pt x="116" y="163"/>
                      <a:pt x="70" y="163"/>
                    </a:cubicBezTo>
                    <a:cubicBezTo>
                      <a:pt x="23" y="163"/>
                      <a:pt x="0" y="148"/>
                      <a:pt x="0" y="11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117"/>
                      <a:pt x="39" y="117"/>
                      <a:pt x="39" y="117"/>
                    </a:cubicBezTo>
                    <a:cubicBezTo>
                      <a:pt x="39" y="124"/>
                      <a:pt x="41" y="129"/>
                      <a:pt x="46" y="132"/>
                    </a:cubicBezTo>
                    <a:cubicBezTo>
                      <a:pt x="51" y="134"/>
                      <a:pt x="59" y="136"/>
                      <a:pt x="70" y="136"/>
                    </a:cubicBezTo>
                    <a:cubicBezTo>
                      <a:pt x="81" y="136"/>
                      <a:pt x="89" y="134"/>
                      <a:pt x="94" y="132"/>
                    </a:cubicBezTo>
                    <a:cubicBezTo>
                      <a:pt x="98" y="129"/>
                      <a:pt x="101" y="124"/>
                      <a:pt x="101" y="117"/>
                    </a:cubicBezTo>
                    <a:cubicBezTo>
                      <a:pt x="101" y="0"/>
                      <a:pt x="101" y="0"/>
                      <a:pt x="101" y="0"/>
                    </a:cubicBezTo>
                    <a:lnTo>
                      <a:pt x="139" y="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7" name="Freeform 31"/>
              <p:cNvSpPr>
                <a:spLocks noEditPoints="1"/>
              </p:cNvSpPr>
              <p:nvPr userDrawn="1"/>
            </p:nvSpPr>
            <p:spPr bwMode="auto">
              <a:xfrm>
                <a:off x="3244380" y="1402797"/>
                <a:ext cx="386141" cy="484862"/>
              </a:xfrm>
              <a:custGeom>
                <a:avLst/>
                <a:gdLst>
                  <a:gd name="T0" fmla="*/ 128 w 128"/>
                  <a:gd name="T1" fmla="*/ 37 h 161"/>
                  <a:gd name="T2" fmla="*/ 128 w 128"/>
                  <a:gd name="T3" fmla="*/ 67 h 161"/>
                  <a:gd name="T4" fmla="*/ 112 w 128"/>
                  <a:gd name="T5" fmla="*/ 100 h 161"/>
                  <a:gd name="T6" fmla="*/ 60 w 128"/>
                  <a:gd name="T7" fmla="*/ 108 h 161"/>
                  <a:gd name="T8" fmla="*/ 39 w 128"/>
                  <a:gd name="T9" fmla="*/ 108 h 161"/>
                  <a:gd name="T10" fmla="*/ 39 w 128"/>
                  <a:gd name="T11" fmla="*/ 161 h 161"/>
                  <a:gd name="T12" fmla="*/ 0 w 128"/>
                  <a:gd name="T13" fmla="*/ 161 h 161"/>
                  <a:gd name="T14" fmla="*/ 0 w 128"/>
                  <a:gd name="T15" fmla="*/ 0 h 161"/>
                  <a:gd name="T16" fmla="*/ 65 w 128"/>
                  <a:gd name="T17" fmla="*/ 0 h 161"/>
                  <a:gd name="T18" fmla="*/ 113 w 128"/>
                  <a:gd name="T19" fmla="*/ 8 h 161"/>
                  <a:gd name="T20" fmla="*/ 128 w 128"/>
                  <a:gd name="T21" fmla="*/ 37 h 161"/>
                  <a:gd name="T22" fmla="*/ 91 w 128"/>
                  <a:gd name="T23" fmla="*/ 66 h 161"/>
                  <a:gd name="T24" fmla="*/ 91 w 128"/>
                  <a:gd name="T25" fmla="*/ 40 h 161"/>
                  <a:gd name="T26" fmla="*/ 85 w 128"/>
                  <a:gd name="T27" fmla="*/ 30 h 161"/>
                  <a:gd name="T28" fmla="*/ 63 w 128"/>
                  <a:gd name="T29" fmla="*/ 28 h 161"/>
                  <a:gd name="T30" fmla="*/ 39 w 128"/>
                  <a:gd name="T31" fmla="*/ 28 h 161"/>
                  <a:gd name="T32" fmla="*/ 39 w 128"/>
                  <a:gd name="T33" fmla="*/ 82 h 161"/>
                  <a:gd name="T34" fmla="*/ 63 w 128"/>
                  <a:gd name="T35" fmla="*/ 82 h 161"/>
                  <a:gd name="T36" fmla="*/ 85 w 128"/>
                  <a:gd name="T37" fmla="*/ 78 h 161"/>
                  <a:gd name="T38" fmla="*/ 91 w 128"/>
                  <a:gd name="T39" fmla="*/ 66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8" h="161">
                    <a:moveTo>
                      <a:pt x="128" y="37"/>
                    </a:moveTo>
                    <a:cubicBezTo>
                      <a:pt x="128" y="67"/>
                      <a:pt x="128" y="67"/>
                      <a:pt x="128" y="67"/>
                    </a:cubicBezTo>
                    <a:cubicBezTo>
                      <a:pt x="128" y="83"/>
                      <a:pt x="123" y="94"/>
                      <a:pt x="112" y="100"/>
                    </a:cubicBezTo>
                    <a:cubicBezTo>
                      <a:pt x="102" y="106"/>
                      <a:pt x="84" y="108"/>
                      <a:pt x="60" y="108"/>
                    </a:cubicBezTo>
                    <a:cubicBezTo>
                      <a:pt x="39" y="108"/>
                      <a:pt x="39" y="108"/>
                      <a:pt x="39" y="108"/>
                    </a:cubicBezTo>
                    <a:cubicBezTo>
                      <a:pt x="39" y="161"/>
                      <a:pt x="39" y="161"/>
                      <a:pt x="39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87" y="0"/>
                      <a:pt x="103" y="3"/>
                      <a:pt x="113" y="8"/>
                    </a:cubicBezTo>
                    <a:cubicBezTo>
                      <a:pt x="123" y="13"/>
                      <a:pt x="128" y="23"/>
                      <a:pt x="128" y="37"/>
                    </a:cubicBezTo>
                    <a:close/>
                    <a:moveTo>
                      <a:pt x="91" y="66"/>
                    </a:moveTo>
                    <a:cubicBezTo>
                      <a:pt x="91" y="40"/>
                      <a:pt x="91" y="40"/>
                      <a:pt x="91" y="40"/>
                    </a:cubicBezTo>
                    <a:cubicBezTo>
                      <a:pt x="91" y="35"/>
                      <a:pt x="89" y="32"/>
                      <a:pt x="85" y="30"/>
                    </a:cubicBezTo>
                    <a:cubicBezTo>
                      <a:pt x="81" y="29"/>
                      <a:pt x="73" y="28"/>
                      <a:pt x="63" y="28"/>
                    </a:cubicBezTo>
                    <a:cubicBezTo>
                      <a:pt x="39" y="28"/>
                      <a:pt x="39" y="28"/>
                      <a:pt x="39" y="28"/>
                    </a:cubicBezTo>
                    <a:cubicBezTo>
                      <a:pt x="39" y="82"/>
                      <a:pt x="39" y="82"/>
                      <a:pt x="39" y="82"/>
                    </a:cubicBezTo>
                    <a:cubicBezTo>
                      <a:pt x="63" y="82"/>
                      <a:pt x="63" y="82"/>
                      <a:pt x="63" y="82"/>
                    </a:cubicBezTo>
                    <a:cubicBezTo>
                      <a:pt x="73" y="82"/>
                      <a:pt x="80" y="81"/>
                      <a:pt x="85" y="78"/>
                    </a:cubicBezTo>
                    <a:cubicBezTo>
                      <a:pt x="89" y="76"/>
                      <a:pt x="91" y="72"/>
                      <a:pt x="91" y="66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37" name="Group 36"/>
            <p:cNvGrpSpPr/>
            <p:nvPr userDrawn="1"/>
          </p:nvGrpSpPr>
          <p:grpSpPr>
            <a:xfrm>
              <a:off x="314326" y="209071"/>
              <a:ext cx="2791230" cy="369145"/>
              <a:chOff x="314326" y="326116"/>
              <a:chExt cx="3760726" cy="497363"/>
            </a:xfrm>
            <a:grpFill/>
          </p:grpSpPr>
          <p:sp>
            <p:nvSpPr>
              <p:cNvPr id="41" name="Freeform 10"/>
              <p:cNvSpPr>
                <a:spLocks/>
              </p:cNvSpPr>
              <p:nvPr userDrawn="1"/>
            </p:nvSpPr>
            <p:spPr bwMode="auto">
              <a:xfrm>
                <a:off x="314326" y="332366"/>
                <a:ext cx="373645" cy="484863"/>
              </a:xfrm>
              <a:custGeom>
                <a:avLst/>
                <a:gdLst>
                  <a:gd name="T0" fmla="*/ 299 w 299"/>
                  <a:gd name="T1" fmla="*/ 388 h 388"/>
                  <a:gd name="T2" fmla="*/ 0 w 299"/>
                  <a:gd name="T3" fmla="*/ 388 h 388"/>
                  <a:gd name="T4" fmla="*/ 0 w 299"/>
                  <a:gd name="T5" fmla="*/ 0 h 388"/>
                  <a:gd name="T6" fmla="*/ 294 w 299"/>
                  <a:gd name="T7" fmla="*/ 0 h 388"/>
                  <a:gd name="T8" fmla="*/ 294 w 299"/>
                  <a:gd name="T9" fmla="*/ 68 h 388"/>
                  <a:gd name="T10" fmla="*/ 92 w 299"/>
                  <a:gd name="T11" fmla="*/ 68 h 388"/>
                  <a:gd name="T12" fmla="*/ 92 w 299"/>
                  <a:gd name="T13" fmla="*/ 157 h 388"/>
                  <a:gd name="T14" fmla="*/ 275 w 299"/>
                  <a:gd name="T15" fmla="*/ 157 h 388"/>
                  <a:gd name="T16" fmla="*/ 275 w 299"/>
                  <a:gd name="T17" fmla="*/ 222 h 388"/>
                  <a:gd name="T18" fmla="*/ 92 w 299"/>
                  <a:gd name="T19" fmla="*/ 222 h 388"/>
                  <a:gd name="T20" fmla="*/ 92 w 299"/>
                  <a:gd name="T21" fmla="*/ 321 h 388"/>
                  <a:gd name="T22" fmla="*/ 299 w 299"/>
                  <a:gd name="T23" fmla="*/ 321 h 388"/>
                  <a:gd name="T24" fmla="*/ 299 w 299"/>
                  <a:gd name="T25" fmla="*/ 38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9" h="388">
                    <a:moveTo>
                      <a:pt x="299" y="388"/>
                    </a:moveTo>
                    <a:lnTo>
                      <a:pt x="0" y="388"/>
                    </a:lnTo>
                    <a:lnTo>
                      <a:pt x="0" y="0"/>
                    </a:lnTo>
                    <a:lnTo>
                      <a:pt x="294" y="0"/>
                    </a:lnTo>
                    <a:lnTo>
                      <a:pt x="294" y="68"/>
                    </a:lnTo>
                    <a:lnTo>
                      <a:pt x="92" y="68"/>
                    </a:lnTo>
                    <a:lnTo>
                      <a:pt x="92" y="157"/>
                    </a:lnTo>
                    <a:lnTo>
                      <a:pt x="275" y="157"/>
                    </a:lnTo>
                    <a:lnTo>
                      <a:pt x="275" y="222"/>
                    </a:lnTo>
                    <a:lnTo>
                      <a:pt x="92" y="222"/>
                    </a:lnTo>
                    <a:lnTo>
                      <a:pt x="92" y="321"/>
                    </a:lnTo>
                    <a:lnTo>
                      <a:pt x="299" y="321"/>
                    </a:lnTo>
                    <a:lnTo>
                      <a:pt x="299" y="388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47" name="Freeform 11"/>
              <p:cNvSpPr>
                <a:spLocks/>
              </p:cNvSpPr>
              <p:nvPr userDrawn="1"/>
            </p:nvSpPr>
            <p:spPr bwMode="auto">
              <a:xfrm>
                <a:off x="787838" y="332366"/>
                <a:ext cx="418634" cy="491113"/>
              </a:xfrm>
              <a:custGeom>
                <a:avLst/>
                <a:gdLst>
                  <a:gd name="T0" fmla="*/ 139 w 139"/>
                  <a:gd name="T1" fmla="*/ 0 h 163"/>
                  <a:gd name="T2" fmla="*/ 139 w 139"/>
                  <a:gd name="T3" fmla="*/ 117 h 163"/>
                  <a:gd name="T4" fmla="*/ 69 w 139"/>
                  <a:gd name="T5" fmla="*/ 163 h 163"/>
                  <a:gd name="T6" fmla="*/ 0 w 139"/>
                  <a:gd name="T7" fmla="*/ 117 h 163"/>
                  <a:gd name="T8" fmla="*/ 0 w 139"/>
                  <a:gd name="T9" fmla="*/ 0 h 163"/>
                  <a:gd name="T10" fmla="*/ 38 w 139"/>
                  <a:gd name="T11" fmla="*/ 0 h 163"/>
                  <a:gd name="T12" fmla="*/ 38 w 139"/>
                  <a:gd name="T13" fmla="*/ 117 h 163"/>
                  <a:gd name="T14" fmla="*/ 46 w 139"/>
                  <a:gd name="T15" fmla="*/ 132 h 163"/>
                  <a:gd name="T16" fmla="*/ 70 w 139"/>
                  <a:gd name="T17" fmla="*/ 136 h 163"/>
                  <a:gd name="T18" fmla="*/ 93 w 139"/>
                  <a:gd name="T19" fmla="*/ 132 h 163"/>
                  <a:gd name="T20" fmla="*/ 100 w 139"/>
                  <a:gd name="T21" fmla="*/ 117 h 163"/>
                  <a:gd name="T22" fmla="*/ 100 w 139"/>
                  <a:gd name="T23" fmla="*/ 0 h 163"/>
                  <a:gd name="T24" fmla="*/ 139 w 139"/>
                  <a:gd name="T2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9" h="163">
                    <a:moveTo>
                      <a:pt x="139" y="0"/>
                    </a:moveTo>
                    <a:cubicBezTo>
                      <a:pt x="139" y="117"/>
                      <a:pt x="139" y="117"/>
                      <a:pt x="139" y="117"/>
                    </a:cubicBezTo>
                    <a:cubicBezTo>
                      <a:pt x="139" y="148"/>
                      <a:pt x="116" y="163"/>
                      <a:pt x="69" y="163"/>
                    </a:cubicBezTo>
                    <a:cubicBezTo>
                      <a:pt x="23" y="163"/>
                      <a:pt x="0" y="148"/>
                      <a:pt x="0" y="11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8" y="117"/>
                      <a:pt x="38" y="117"/>
                      <a:pt x="38" y="117"/>
                    </a:cubicBezTo>
                    <a:cubicBezTo>
                      <a:pt x="38" y="124"/>
                      <a:pt x="41" y="129"/>
                      <a:pt x="46" y="132"/>
                    </a:cubicBezTo>
                    <a:cubicBezTo>
                      <a:pt x="50" y="134"/>
                      <a:pt x="58" y="136"/>
                      <a:pt x="70" y="136"/>
                    </a:cubicBezTo>
                    <a:cubicBezTo>
                      <a:pt x="81" y="136"/>
                      <a:pt x="89" y="134"/>
                      <a:pt x="93" y="132"/>
                    </a:cubicBezTo>
                    <a:cubicBezTo>
                      <a:pt x="98" y="129"/>
                      <a:pt x="100" y="124"/>
                      <a:pt x="100" y="117"/>
                    </a:cubicBezTo>
                    <a:cubicBezTo>
                      <a:pt x="100" y="0"/>
                      <a:pt x="100" y="0"/>
                      <a:pt x="100" y="0"/>
                    </a:cubicBezTo>
                    <a:lnTo>
                      <a:pt x="139" y="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66" name="Freeform 12"/>
              <p:cNvSpPr>
                <a:spLocks noEditPoints="1"/>
              </p:cNvSpPr>
              <p:nvPr userDrawn="1"/>
            </p:nvSpPr>
            <p:spPr bwMode="auto">
              <a:xfrm>
                <a:off x="1311898" y="332366"/>
                <a:ext cx="431129" cy="484863"/>
              </a:xfrm>
              <a:custGeom>
                <a:avLst/>
                <a:gdLst>
                  <a:gd name="T0" fmla="*/ 143 w 143"/>
                  <a:gd name="T1" fmla="*/ 161 h 161"/>
                  <a:gd name="T2" fmla="*/ 98 w 143"/>
                  <a:gd name="T3" fmla="*/ 161 h 161"/>
                  <a:gd name="T4" fmla="*/ 56 w 143"/>
                  <a:gd name="T5" fmla="*/ 98 h 161"/>
                  <a:gd name="T6" fmla="*/ 38 w 143"/>
                  <a:gd name="T7" fmla="*/ 98 h 161"/>
                  <a:gd name="T8" fmla="*/ 38 w 143"/>
                  <a:gd name="T9" fmla="*/ 161 h 161"/>
                  <a:gd name="T10" fmla="*/ 0 w 143"/>
                  <a:gd name="T11" fmla="*/ 161 h 161"/>
                  <a:gd name="T12" fmla="*/ 0 w 143"/>
                  <a:gd name="T13" fmla="*/ 0 h 161"/>
                  <a:gd name="T14" fmla="*/ 72 w 143"/>
                  <a:gd name="T15" fmla="*/ 0 h 161"/>
                  <a:gd name="T16" fmla="*/ 118 w 143"/>
                  <a:gd name="T17" fmla="*/ 8 h 161"/>
                  <a:gd name="T18" fmla="*/ 133 w 143"/>
                  <a:gd name="T19" fmla="*/ 34 h 161"/>
                  <a:gd name="T20" fmla="*/ 133 w 143"/>
                  <a:gd name="T21" fmla="*/ 62 h 161"/>
                  <a:gd name="T22" fmla="*/ 122 w 143"/>
                  <a:gd name="T23" fmla="*/ 85 h 161"/>
                  <a:gd name="T24" fmla="*/ 96 w 143"/>
                  <a:gd name="T25" fmla="*/ 95 h 161"/>
                  <a:gd name="T26" fmla="*/ 143 w 143"/>
                  <a:gd name="T27" fmla="*/ 161 h 161"/>
                  <a:gd name="T28" fmla="*/ 95 w 143"/>
                  <a:gd name="T29" fmla="*/ 55 h 161"/>
                  <a:gd name="T30" fmla="*/ 95 w 143"/>
                  <a:gd name="T31" fmla="*/ 43 h 161"/>
                  <a:gd name="T32" fmla="*/ 90 w 143"/>
                  <a:gd name="T33" fmla="*/ 31 h 161"/>
                  <a:gd name="T34" fmla="*/ 72 w 143"/>
                  <a:gd name="T35" fmla="*/ 28 h 161"/>
                  <a:gd name="T36" fmla="*/ 38 w 143"/>
                  <a:gd name="T37" fmla="*/ 28 h 161"/>
                  <a:gd name="T38" fmla="*/ 38 w 143"/>
                  <a:gd name="T39" fmla="*/ 72 h 161"/>
                  <a:gd name="T40" fmla="*/ 72 w 143"/>
                  <a:gd name="T41" fmla="*/ 72 h 161"/>
                  <a:gd name="T42" fmla="*/ 90 w 143"/>
                  <a:gd name="T43" fmla="*/ 69 h 161"/>
                  <a:gd name="T44" fmla="*/ 95 w 143"/>
                  <a:gd name="T45" fmla="*/ 5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3" h="161">
                    <a:moveTo>
                      <a:pt x="143" y="161"/>
                    </a:moveTo>
                    <a:cubicBezTo>
                      <a:pt x="98" y="161"/>
                      <a:pt x="98" y="161"/>
                      <a:pt x="98" y="161"/>
                    </a:cubicBezTo>
                    <a:cubicBezTo>
                      <a:pt x="56" y="98"/>
                      <a:pt x="56" y="98"/>
                      <a:pt x="56" y="98"/>
                    </a:cubicBezTo>
                    <a:cubicBezTo>
                      <a:pt x="38" y="98"/>
                      <a:pt x="38" y="98"/>
                      <a:pt x="38" y="98"/>
                    </a:cubicBezTo>
                    <a:cubicBezTo>
                      <a:pt x="38" y="161"/>
                      <a:pt x="38" y="161"/>
                      <a:pt x="38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9" y="3"/>
                      <a:pt x="118" y="8"/>
                    </a:cubicBezTo>
                    <a:cubicBezTo>
                      <a:pt x="128" y="13"/>
                      <a:pt x="133" y="22"/>
                      <a:pt x="133" y="34"/>
                    </a:cubicBezTo>
                    <a:cubicBezTo>
                      <a:pt x="133" y="62"/>
                      <a:pt x="133" y="62"/>
                      <a:pt x="133" y="62"/>
                    </a:cubicBezTo>
                    <a:cubicBezTo>
                      <a:pt x="133" y="72"/>
                      <a:pt x="129" y="80"/>
                      <a:pt x="122" y="85"/>
                    </a:cubicBezTo>
                    <a:cubicBezTo>
                      <a:pt x="115" y="90"/>
                      <a:pt x="107" y="93"/>
                      <a:pt x="96" y="95"/>
                    </a:cubicBezTo>
                    <a:lnTo>
                      <a:pt x="143" y="161"/>
                    </a:lnTo>
                    <a:close/>
                    <a:moveTo>
                      <a:pt x="95" y="55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90" y="31"/>
                    </a:cubicBezTo>
                    <a:cubicBezTo>
                      <a:pt x="86" y="29"/>
                      <a:pt x="80" y="28"/>
                      <a:pt x="72" y="28"/>
                    </a:cubicBezTo>
                    <a:cubicBezTo>
                      <a:pt x="38" y="28"/>
                      <a:pt x="38" y="28"/>
                      <a:pt x="38" y="28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2" y="72"/>
                      <a:pt x="72" y="72"/>
                      <a:pt x="72" y="72"/>
                    </a:cubicBezTo>
                    <a:cubicBezTo>
                      <a:pt x="81" y="72"/>
                      <a:pt x="87" y="71"/>
                      <a:pt x="90" y="69"/>
                    </a:cubicBezTo>
                    <a:cubicBezTo>
                      <a:pt x="93" y="66"/>
                      <a:pt x="95" y="62"/>
                      <a:pt x="95" y="55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67" name="Freeform 13"/>
              <p:cNvSpPr>
                <a:spLocks noEditPoints="1"/>
              </p:cNvSpPr>
              <p:nvPr userDrawn="1"/>
            </p:nvSpPr>
            <p:spPr bwMode="auto">
              <a:xfrm>
                <a:off x="1800735" y="332366"/>
                <a:ext cx="493611" cy="484863"/>
              </a:xfrm>
              <a:custGeom>
                <a:avLst/>
                <a:gdLst>
                  <a:gd name="T0" fmla="*/ 395 w 395"/>
                  <a:gd name="T1" fmla="*/ 388 h 388"/>
                  <a:gd name="T2" fmla="*/ 301 w 395"/>
                  <a:gd name="T3" fmla="*/ 388 h 388"/>
                  <a:gd name="T4" fmla="*/ 268 w 395"/>
                  <a:gd name="T5" fmla="*/ 285 h 388"/>
                  <a:gd name="T6" fmla="*/ 125 w 395"/>
                  <a:gd name="T7" fmla="*/ 285 h 388"/>
                  <a:gd name="T8" fmla="*/ 92 w 395"/>
                  <a:gd name="T9" fmla="*/ 388 h 388"/>
                  <a:gd name="T10" fmla="*/ 0 w 395"/>
                  <a:gd name="T11" fmla="*/ 388 h 388"/>
                  <a:gd name="T12" fmla="*/ 142 w 395"/>
                  <a:gd name="T13" fmla="*/ 0 h 388"/>
                  <a:gd name="T14" fmla="*/ 256 w 395"/>
                  <a:gd name="T15" fmla="*/ 0 h 388"/>
                  <a:gd name="T16" fmla="*/ 395 w 395"/>
                  <a:gd name="T17" fmla="*/ 388 h 388"/>
                  <a:gd name="T18" fmla="*/ 246 w 395"/>
                  <a:gd name="T19" fmla="*/ 224 h 388"/>
                  <a:gd name="T20" fmla="*/ 198 w 395"/>
                  <a:gd name="T21" fmla="*/ 77 h 388"/>
                  <a:gd name="T22" fmla="*/ 195 w 395"/>
                  <a:gd name="T23" fmla="*/ 77 h 388"/>
                  <a:gd name="T24" fmla="*/ 147 w 395"/>
                  <a:gd name="T25" fmla="*/ 224 h 388"/>
                  <a:gd name="T26" fmla="*/ 246 w 395"/>
                  <a:gd name="T27" fmla="*/ 224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5" h="388">
                    <a:moveTo>
                      <a:pt x="395" y="388"/>
                    </a:moveTo>
                    <a:lnTo>
                      <a:pt x="301" y="388"/>
                    </a:lnTo>
                    <a:lnTo>
                      <a:pt x="268" y="285"/>
                    </a:lnTo>
                    <a:lnTo>
                      <a:pt x="125" y="285"/>
                    </a:lnTo>
                    <a:lnTo>
                      <a:pt x="92" y="388"/>
                    </a:lnTo>
                    <a:lnTo>
                      <a:pt x="0" y="388"/>
                    </a:lnTo>
                    <a:lnTo>
                      <a:pt x="142" y="0"/>
                    </a:lnTo>
                    <a:lnTo>
                      <a:pt x="256" y="0"/>
                    </a:lnTo>
                    <a:lnTo>
                      <a:pt x="395" y="388"/>
                    </a:lnTo>
                    <a:close/>
                    <a:moveTo>
                      <a:pt x="246" y="224"/>
                    </a:moveTo>
                    <a:lnTo>
                      <a:pt x="198" y="77"/>
                    </a:lnTo>
                    <a:lnTo>
                      <a:pt x="195" y="77"/>
                    </a:lnTo>
                    <a:lnTo>
                      <a:pt x="147" y="224"/>
                    </a:lnTo>
                    <a:lnTo>
                      <a:pt x="246" y="224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69" name="Freeform 14"/>
              <p:cNvSpPr>
                <a:spLocks/>
              </p:cNvSpPr>
              <p:nvPr userDrawn="1"/>
            </p:nvSpPr>
            <p:spPr bwMode="auto">
              <a:xfrm>
                <a:off x="2349541" y="326116"/>
                <a:ext cx="394889" cy="497359"/>
              </a:xfrm>
              <a:custGeom>
                <a:avLst/>
                <a:gdLst>
                  <a:gd name="T0" fmla="*/ 131 w 131"/>
                  <a:gd name="T1" fmla="*/ 106 h 165"/>
                  <a:gd name="T2" fmla="*/ 131 w 131"/>
                  <a:gd name="T3" fmla="*/ 117 h 165"/>
                  <a:gd name="T4" fmla="*/ 126 w 131"/>
                  <a:gd name="T5" fmla="*/ 141 h 165"/>
                  <a:gd name="T6" fmla="*/ 111 w 131"/>
                  <a:gd name="T7" fmla="*/ 156 h 165"/>
                  <a:gd name="T8" fmla="*/ 88 w 131"/>
                  <a:gd name="T9" fmla="*/ 163 h 165"/>
                  <a:gd name="T10" fmla="*/ 60 w 131"/>
                  <a:gd name="T11" fmla="*/ 165 h 165"/>
                  <a:gd name="T12" fmla="*/ 3 w 131"/>
                  <a:gd name="T13" fmla="*/ 161 h 165"/>
                  <a:gd name="T14" fmla="*/ 3 w 131"/>
                  <a:gd name="T15" fmla="*/ 131 h 165"/>
                  <a:gd name="T16" fmla="*/ 60 w 131"/>
                  <a:gd name="T17" fmla="*/ 138 h 165"/>
                  <a:gd name="T18" fmla="*/ 92 w 131"/>
                  <a:gd name="T19" fmla="*/ 121 h 165"/>
                  <a:gd name="T20" fmla="*/ 92 w 131"/>
                  <a:gd name="T21" fmla="*/ 111 h 165"/>
                  <a:gd name="T22" fmla="*/ 88 w 131"/>
                  <a:gd name="T23" fmla="*/ 99 h 165"/>
                  <a:gd name="T24" fmla="*/ 71 w 131"/>
                  <a:gd name="T25" fmla="*/ 94 h 165"/>
                  <a:gd name="T26" fmla="*/ 53 w 131"/>
                  <a:gd name="T27" fmla="*/ 94 h 165"/>
                  <a:gd name="T28" fmla="*/ 0 w 131"/>
                  <a:gd name="T29" fmla="*/ 53 h 165"/>
                  <a:gd name="T30" fmla="*/ 0 w 131"/>
                  <a:gd name="T31" fmla="*/ 41 h 165"/>
                  <a:gd name="T32" fmla="*/ 17 w 131"/>
                  <a:gd name="T33" fmla="*/ 10 h 165"/>
                  <a:gd name="T34" fmla="*/ 73 w 131"/>
                  <a:gd name="T35" fmla="*/ 0 h 165"/>
                  <a:gd name="T36" fmla="*/ 123 w 131"/>
                  <a:gd name="T37" fmla="*/ 3 h 165"/>
                  <a:gd name="T38" fmla="*/ 123 w 131"/>
                  <a:gd name="T39" fmla="*/ 32 h 165"/>
                  <a:gd name="T40" fmla="*/ 72 w 131"/>
                  <a:gd name="T41" fmla="*/ 27 h 165"/>
                  <a:gd name="T42" fmla="*/ 46 w 131"/>
                  <a:gd name="T43" fmla="*/ 31 h 165"/>
                  <a:gd name="T44" fmla="*/ 38 w 131"/>
                  <a:gd name="T45" fmla="*/ 41 h 165"/>
                  <a:gd name="T46" fmla="*/ 38 w 131"/>
                  <a:gd name="T47" fmla="*/ 53 h 165"/>
                  <a:gd name="T48" fmla="*/ 60 w 131"/>
                  <a:gd name="T49" fmla="*/ 65 h 165"/>
                  <a:gd name="T50" fmla="*/ 79 w 131"/>
                  <a:gd name="T51" fmla="*/ 65 h 165"/>
                  <a:gd name="T52" fmla="*/ 119 w 131"/>
                  <a:gd name="T53" fmla="*/ 76 h 165"/>
                  <a:gd name="T54" fmla="*/ 131 w 131"/>
                  <a:gd name="T55" fmla="*/ 106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1" h="165">
                    <a:moveTo>
                      <a:pt x="131" y="106"/>
                    </a:moveTo>
                    <a:cubicBezTo>
                      <a:pt x="131" y="117"/>
                      <a:pt x="131" y="117"/>
                      <a:pt x="131" y="117"/>
                    </a:cubicBezTo>
                    <a:cubicBezTo>
                      <a:pt x="131" y="127"/>
                      <a:pt x="129" y="135"/>
                      <a:pt x="126" y="141"/>
                    </a:cubicBezTo>
                    <a:cubicBezTo>
                      <a:pt x="122" y="148"/>
                      <a:pt x="117" y="153"/>
                      <a:pt x="111" y="156"/>
                    </a:cubicBezTo>
                    <a:cubicBezTo>
                      <a:pt x="104" y="159"/>
                      <a:pt x="96" y="162"/>
                      <a:pt x="88" y="163"/>
                    </a:cubicBezTo>
                    <a:cubicBezTo>
                      <a:pt x="80" y="164"/>
                      <a:pt x="71" y="165"/>
                      <a:pt x="60" y="165"/>
                    </a:cubicBezTo>
                    <a:cubicBezTo>
                      <a:pt x="45" y="165"/>
                      <a:pt x="26" y="164"/>
                      <a:pt x="3" y="161"/>
                    </a:cubicBezTo>
                    <a:cubicBezTo>
                      <a:pt x="3" y="131"/>
                      <a:pt x="3" y="131"/>
                      <a:pt x="3" y="131"/>
                    </a:cubicBezTo>
                    <a:cubicBezTo>
                      <a:pt x="30" y="136"/>
                      <a:pt x="49" y="138"/>
                      <a:pt x="60" y="138"/>
                    </a:cubicBezTo>
                    <a:cubicBezTo>
                      <a:pt x="82" y="138"/>
                      <a:pt x="92" y="132"/>
                      <a:pt x="92" y="121"/>
                    </a:cubicBezTo>
                    <a:cubicBezTo>
                      <a:pt x="92" y="111"/>
                      <a:pt x="92" y="111"/>
                      <a:pt x="92" y="111"/>
                    </a:cubicBezTo>
                    <a:cubicBezTo>
                      <a:pt x="92" y="106"/>
                      <a:pt x="91" y="102"/>
                      <a:pt x="88" y="99"/>
                    </a:cubicBezTo>
                    <a:cubicBezTo>
                      <a:pt x="85" y="96"/>
                      <a:pt x="80" y="94"/>
                      <a:pt x="71" y="94"/>
                    </a:cubicBezTo>
                    <a:cubicBezTo>
                      <a:pt x="53" y="94"/>
                      <a:pt x="53" y="94"/>
                      <a:pt x="53" y="94"/>
                    </a:cubicBezTo>
                    <a:cubicBezTo>
                      <a:pt x="17" y="94"/>
                      <a:pt x="0" y="81"/>
                      <a:pt x="0" y="5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27"/>
                      <a:pt x="6" y="17"/>
                      <a:pt x="17" y="10"/>
                    </a:cubicBezTo>
                    <a:cubicBezTo>
                      <a:pt x="29" y="3"/>
                      <a:pt x="47" y="0"/>
                      <a:pt x="73" y="0"/>
                    </a:cubicBezTo>
                    <a:cubicBezTo>
                      <a:pt x="85" y="0"/>
                      <a:pt x="102" y="1"/>
                      <a:pt x="123" y="3"/>
                    </a:cubicBezTo>
                    <a:cubicBezTo>
                      <a:pt x="123" y="32"/>
                      <a:pt x="123" y="32"/>
                      <a:pt x="123" y="32"/>
                    </a:cubicBezTo>
                    <a:cubicBezTo>
                      <a:pt x="98" y="29"/>
                      <a:pt x="81" y="27"/>
                      <a:pt x="72" y="27"/>
                    </a:cubicBezTo>
                    <a:cubicBezTo>
                      <a:pt x="59" y="27"/>
                      <a:pt x="50" y="28"/>
                      <a:pt x="46" y="31"/>
                    </a:cubicBezTo>
                    <a:cubicBezTo>
                      <a:pt x="41" y="33"/>
                      <a:pt x="38" y="36"/>
                      <a:pt x="38" y="41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61"/>
                      <a:pt x="45" y="65"/>
                      <a:pt x="60" y="65"/>
                    </a:cubicBezTo>
                    <a:cubicBezTo>
                      <a:pt x="79" y="65"/>
                      <a:pt x="79" y="65"/>
                      <a:pt x="79" y="65"/>
                    </a:cubicBezTo>
                    <a:cubicBezTo>
                      <a:pt x="98" y="65"/>
                      <a:pt x="111" y="69"/>
                      <a:pt x="119" y="76"/>
                    </a:cubicBezTo>
                    <a:cubicBezTo>
                      <a:pt x="127" y="83"/>
                      <a:pt x="131" y="93"/>
                      <a:pt x="131" y="106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0" name="Rectangle 15"/>
              <p:cNvSpPr>
                <a:spLocks noChangeArrowheads="1"/>
              </p:cNvSpPr>
              <p:nvPr userDrawn="1"/>
            </p:nvSpPr>
            <p:spPr bwMode="auto">
              <a:xfrm>
                <a:off x="2854100" y="332365"/>
                <a:ext cx="114968" cy="484863"/>
              </a:xfrm>
              <a:prstGeom prst="rect">
                <a:avLst/>
              </a:pr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1" name="Freeform 16"/>
              <p:cNvSpPr>
                <a:spLocks noEditPoints="1"/>
              </p:cNvSpPr>
              <p:nvPr userDrawn="1"/>
            </p:nvSpPr>
            <p:spPr bwMode="auto">
              <a:xfrm>
                <a:off x="3049957" y="332365"/>
                <a:ext cx="493611" cy="484863"/>
              </a:xfrm>
              <a:custGeom>
                <a:avLst/>
                <a:gdLst>
                  <a:gd name="T0" fmla="*/ 395 w 395"/>
                  <a:gd name="T1" fmla="*/ 388 h 388"/>
                  <a:gd name="T2" fmla="*/ 301 w 395"/>
                  <a:gd name="T3" fmla="*/ 388 h 388"/>
                  <a:gd name="T4" fmla="*/ 268 w 395"/>
                  <a:gd name="T5" fmla="*/ 285 h 388"/>
                  <a:gd name="T6" fmla="*/ 125 w 395"/>
                  <a:gd name="T7" fmla="*/ 285 h 388"/>
                  <a:gd name="T8" fmla="*/ 92 w 395"/>
                  <a:gd name="T9" fmla="*/ 388 h 388"/>
                  <a:gd name="T10" fmla="*/ 0 w 395"/>
                  <a:gd name="T11" fmla="*/ 388 h 388"/>
                  <a:gd name="T12" fmla="*/ 142 w 395"/>
                  <a:gd name="T13" fmla="*/ 0 h 388"/>
                  <a:gd name="T14" fmla="*/ 256 w 395"/>
                  <a:gd name="T15" fmla="*/ 0 h 388"/>
                  <a:gd name="T16" fmla="*/ 395 w 395"/>
                  <a:gd name="T17" fmla="*/ 388 h 388"/>
                  <a:gd name="T18" fmla="*/ 246 w 395"/>
                  <a:gd name="T19" fmla="*/ 224 h 388"/>
                  <a:gd name="T20" fmla="*/ 198 w 395"/>
                  <a:gd name="T21" fmla="*/ 77 h 388"/>
                  <a:gd name="T22" fmla="*/ 195 w 395"/>
                  <a:gd name="T23" fmla="*/ 77 h 388"/>
                  <a:gd name="T24" fmla="*/ 147 w 395"/>
                  <a:gd name="T25" fmla="*/ 224 h 388"/>
                  <a:gd name="T26" fmla="*/ 246 w 395"/>
                  <a:gd name="T27" fmla="*/ 224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5" h="388">
                    <a:moveTo>
                      <a:pt x="395" y="388"/>
                    </a:moveTo>
                    <a:lnTo>
                      <a:pt x="301" y="388"/>
                    </a:lnTo>
                    <a:lnTo>
                      <a:pt x="268" y="285"/>
                    </a:lnTo>
                    <a:lnTo>
                      <a:pt x="125" y="285"/>
                    </a:lnTo>
                    <a:lnTo>
                      <a:pt x="92" y="388"/>
                    </a:lnTo>
                    <a:lnTo>
                      <a:pt x="0" y="388"/>
                    </a:lnTo>
                    <a:lnTo>
                      <a:pt x="142" y="0"/>
                    </a:lnTo>
                    <a:lnTo>
                      <a:pt x="256" y="0"/>
                    </a:lnTo>
                    <a:lnTo>
                      <a:pt x="395" y="388"/>
                    </a:lnTo>
                    <a:close/>
                    <a:moveTo>
                      <a:pt x="246" y="224"/>
                    </a:moveTo>
                    <a:lnTo>
                      <a:pt x="198" y="77"/>
                    </a:lnTo>
                    <a:lnTo>
                      <a:pt x="195" y="77"/>
                    </a:lnTo>
                    <a:lnTo>
                      <a:pt x="147" y="224"/>
                    </a:lnTo>
                    <a:lnTo>
                      <a:pt x="246" y="224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2" name="Freeform 17"/>
              <p:cNvSpPr>
                <a:spLocks/>
              </p:cNvSpPr>
              <p:nvPr userDrawn="1"/>
            </p:nvSpPr>
            <p:spPr bwMode="auto">
              <a:xfrm>
                <a:off x="3620180" y="332365"/>
                <a:ext cx="454872" cy="484863"/>
              </a:xfrm>
              <a:custGeom>
                <a:avLst/>
                <a:gdLst>
                  <a:gd name="T0" fmla="*/ 364 w 364"/>
                  <a:gd name="T1" fmla="*/ 388 h 388"/>
                  <a:gd name="T2" fmla="*/ 270 w 364"/>
                  <a:gd name="T3" fmla="*/ 388 h 388"/>
                  <a:gd name="T4" fmla="*/ 82 w 364"/>
                  <a:gd name="T5" fmla="*/ 121 h 388"/>
                  <a:gd name="T6" fmla="*/ 82 w 364"/>
                  <a:gd name="T7" fmla="*/ 388 h 388"/>
                  <a:gd name="T8" fmla="*/ 0 w 364"/>
                  <a:gd name="T9" fmla="*/ 388 h 388"/>
                  <a:gd name="T10" fmla="*/ 0 w 364"/>
                  <a:gd name="T11" fmla="*/ 0 h 388"/>
                  <a:gd name="T12" fmla="*/ 94 w 364"/>
                  <a:gd name="T13" fmla="*/ 0 h 388"/>
                  <a:gd name="T14" fmla="*/ 279 w 364"/>
                  <a:gd name="T15" fmla="*/ 265 h 388"/>
                  <a:gd name="T16" fmla="*/ 279 w 364"/>
                  <a:gd name="T17" fmla="*/ 0 h 388"/>
                  <a:gd name="T18" fmla="*/ 364 w 364"/>
                  <a:gd name="T19" fmla="*/ 0 h 388"/>
                  <a:gd name="T20" fmla="*/ 364 w 364"/>
                  <a:gd name="T21" fmla="*/ 38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4" h="388">
                    <a:moveTo>
                      <a:pt x="364" y="388"/>
                    </a:moveTo>
                    <a:lnTo>
                      <a:pt x="270" y="388"/>
                    </a:lnTo>
                    <a:lnTo>
                      <a:pt x="82" y="121"/>
                    </a:lnTo>
                    <a:lnTo>
                      <a:pt x="82" y="388"/>
                    </a:lnTo>
                    <a:lnTo>
                      <a:pt x="0" y="388"/>
                    </a:lnTo>
                    <a:lnTo>
                      <a:pt x="0" y="0"/>
                    </a:lnTo>
                    <a:lnTo>
                      <a:pt x="94" y="0"/>
                    </a:lnTo>
                    <a:lnTo>
                      <a:pt x="279" y="265"/>
                    </a:lnTo>
                    <a:lnTo>
                      <a:pt x="279" y="0"/>
                    </a:lnTo>
                    <a:lnTo>
                      <a:pt x="364" y="0"/>
                    </a:lnTo>
                    <a:lnTo>
                      <a:pt x="364" y="388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</p:grp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0042" y="285086"/>
            <a:ext cx="3159378" cy="9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30484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887482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885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3425825"/>
            <a:ext cx="12192000" cy="272573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/>
              <a:t>Click to insert picture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500" y="0"/>
            <a:ext cx="9605964" cy="704850"/>
          </a:xfrm>
        </p:spPr>
        <p:txBody>
          <a:bodyPr/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996896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187103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65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500" y="0"/>
            <a:ext cx="9605964" cy="704850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Click to add title</a:t>
            </a:r>
            <a:endParaRPr lang="ru-RU" dirty="0"/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4217989" y="1614488"/>
            <a:ext cx="7974012" cy="453707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/>
              <a:t>Click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226149146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098541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212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500" y="0"/>
            <a:ext cx="9605964" cy="704850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Click to add title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17500" y="1614488"/>
            <a:ext cx="3752850" cy="45370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300"/>
              </a:spcAft>
              <a:buNone/>
              <a:defRPr lang="en-US" sz="1600" b="0" dirty="0">
                <a:solidFill>
                  <a:schemeClr val="tx1"/>
                </a:solidFill>
              </a:defRPr>
            </a:lvl1pPr>
          </a:lstStyle>
          <a:p>
            <a:pPr marL="145792" lvl="0" indent="-145792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Click to insert text</a:t>
            </a:r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4217989" y="1614488"/>
            <a:ext cx="7974012" cy="453707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/>
              <a:t>Click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42114716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ictur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785309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61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3425825"/>
            <a:ext cx="12192000" cy="272573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/>
              <a:t>Click to insert picture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499" y="0"/>
            <a:ext cx="9605964" cy="704850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Click to add title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17499" y="1614488"/>
            <a:ext cx="11560173" cy="16669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300"/>
              </a:spcAft>
              <a:buNone/>
              <a:defRPr lang="en-US" sz="1600" b="0" dirty="0">
                <a:solidFill>
                  <a:schemeClr val="tx1"/>
                </a:solidFill>
              </a:defRPr>
            </a:lvl1pPr>
          </a:lstStyle>
          <a:p>
            <a:pPr marL="145792" lvl="0" indent="-145792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Click to insert text</a:t>
            </a:r>
          </a:p>
        </p:txBody>
      </p:sp>
    </p:spTree>
    <p:extLst>
      <p:ext uri="{BB962C8B-B14F-4D97-AF65-F5344CB8AC3E}">
        <p14:creationId xmlns:p14="http://schemas.microsoft.com/office/powerpoint/2010/main" val="78526592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ictur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365710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532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3425825"/>
            <a:ext cx="4070350" cy="272573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/>
              <a:t>Click to insert picture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499" y="0"/>
            <a:ext cx="9605964" cy="704850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ru-RU" dirty="0"/>
            </a:lvl1pPr>
          </a:lstStyle>
          <a:p>
            <a:pPr lvl="0"/>
            <a:r>
              <a:rPr lang="en-US" dirty="0"/>
              <a:t>Click to add title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17499" y="1614487"/>
            <a:ext cx="11560173" cy="16652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300"/>
              </a:spcAft>
              <a:buNone/>
              <a:defRPr lang="en-US" sz="1600" b="0" dirty="0">
                <a:solidFill>
                  <a:schemeClr val="tx1"/>
                </a:solidFill>
              </a:defRPr>
            </a:lvl1pPr>
          </a:lstStyle>
          <a:p>
            <a:pPr marL="145792" lvl="0" indent="-145792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Click to insert text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4217988" y="3425825"/>
            <a:ext cx="3757612" cy="272573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/>
              <a:t>Click to insert picture</a:t>
            </a: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8123238" y="3425825"/>
            <a:ext cx="4068762" cy="272573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/>
              <a:t>Click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287352837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ictur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092408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9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9099550" y="1614488"/>
            <a:ext cx="3092450" cy="453707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/>
              <a:t>Click to insert picture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499" y="0"/>
            <a:ext cx="9605964" cy="704850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ru-RU" dirty="0"/>
            </a:lvl1pPr>
          </a:lstStyle>
          <a:p>
            <a:pPr lvl="0"/>
            <a:r>
              <a:rPr lang="en-US" dirty="0"/>
              <a:t>Click to add title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17499" y="1614488"/>
            <a:ext cx="5705475" cy="453707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300"/>
              </a:spcAft>
              <a:buNone/>
              <a:defRPr lang="en-US" sz="1600" b="0" dirty="0">
                <a:solidFill>
                  <a:schemeClr val="tx1"/>
                </a:solidFill>
              </a:defRPr>
            </a:lvl1pPr>
          </a:lstStyle>
          <a:p>
            <a:pPr marL="145792" lvl="0" indent="-145792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Click to insert text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170612" y="2522538"/>
            <a:ext cx="2778125" cy="4335462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/>
              <a:t>Click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410838800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pictur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099005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590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9099550" y="1614488"/>
            <a:ext cx="3092450" cy="453707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/>
              <a:t>Click to insert picture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500" y="0"/>
            <a:ext cx="9605964" cy="704850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ru-RU" dirty="0"/>
            </a:lvl1pPr>
          </a:lstStyle>
          <a:p>
            <a:pPr lvl="0"/>
            <a:r>
              <a:rPr lang="en-US" dirty="0"/>
              <a:t>Click to add title</a:t>
            </a:r>
            <a:endParaRPr lang="ru-RU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170612" y="2522538"/>
            <a:ext cx="2778125" cy="4335462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/>
              <a:t>Click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372403872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35898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921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500" y="0"/>
            <a:ext cx="9605964" cy="704850"/>
          </a:xfrm>
        </p:spPr>
        <p:txBody>
          <a:bodyPr/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1293812" y="1614488"/>
            <a:ext cx="1800225" cy="169805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insert text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219046" y="1614488"/>
            <a:ext cx="1800000" cy="169805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insert text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3243263" y="1614491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45792" marR="0" lvl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Picture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7146925" y="1614488"/>
            <a:ext cx="1800000" cy="169805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insert text</a:t>
            </a:r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6171140" y="1614491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45792" marR="0" lvl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Picture</a:t>
            </a:r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10066298" y="1614488"/>
            <a:ext cx="1800000" cy="169805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insert text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9" hasCustomPrompt="1"/>
          </p:nvPr>
        </p:nvSpPr>
        <p:spPr>
          <a:xfrm>
            <a:off x="9090025" y="1614491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45792" marR="0" lvl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Picture</a:t>
            </a:r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20" hasCustomPrompt="1"/>
          </p:nvPr>
        </p:nvSpPr>
        <p:spPr>
          <a:xfrm>
            <a:off x="1293812" y="3425825"/>
            <a:ext cx="1800225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insert text</a:t>
            </a:r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219046" y="3425825"/>
            <a:ext cx="1800000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insert text</a:t>
            </a:r>
          </a:p>
        </p:txBody>
      </p:sp>
      <p:sp>
        <p:nvSpPr>
          <p:cNvPr id="21" name="Picture Placeholder 8"/>
          <p:cNvSpPr>
            <a:spLocks noGrp="1"/>
          </p:cNvSpPr>
          <p:nvPr>
            <p:ph type="pic" sz="quarter" idx="23" hasCustomPrompt="1"/>
          </p:nvPr>
        </p:nvSpPr>
        <p:spPr>
          <a:xfrm>
            <a:off x="3243263" y="3425828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45792" marR="0" lvl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Picture</a:t>
            </a:r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7146925" y="3425825"/>
            <a:ext cx="1800000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insert text</a:t>
            </a:r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5" hasCustomPrompt="1"/>
          </p:nvPr>
        </p:nvSpPr>
        <p:spPr>
          <a:xfrm>
            <a:off x="6171140" y="3425828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45792" marR="0" lvl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Picture</a:t>
            </a:r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10066298" y="3425825"/>
            <a:ext cx="1800000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insert text</a:t>
            </a:r>
          </a:p>
        </p:txBody>
      </p:sp>
      <p:sp>
        <p:nvSpPr>
          <p:cNvPr id="25" name="Picture Placeholder 8"/>
          <p:cNvSpPr>
            <a:spLocks noGrp="1"/>
          </p:cNvSpPr>
          <p:nvPr>
            <p:ph type="pic" sz="quarter" idx="27" hasCustomPrompt="1"/>
          </p:nvPr>
        </p:nvSpPr>
        <p:spPr>
          <a:xfrm>
            <a:off x="9090025" y="3425828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45792" marR="0" lvl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Picture</a:t>
            </a:r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28" hasCustomPrompt="1"/>
          </p:nvPr>
        </p:nvSpPr>
        <p:spPr>
          <a:xfrm>
            <a:off x="321525" y="1614491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Picture</a:t>
            </a:r>
          </a:p>
        </p:txBody>
      </p:sp>
      <p:sp>
        <p:nvSpPr>
          <p:cNvPr id="27" name="Picture Placeholder 8"/>
          <p:cNvSpPr>
            <a:spLocks noGrp="1"/>
          </p:cNvSpPr>
          <p:nvPr>
            <p:ph type="pic" sz="quarter" idx="29" hasCustomPrompt="1"/>
          </p:nvPr>
        </p:nvSpPr>
        <p:spPr>
          <a:xfrm>
            <a:off x="319763" y="3425828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55676815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205807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966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500" y="0"/>
            <a:ext cx="9605964" cy="704850"/>
          </a:xfrm>
        </p:spPr>
        <p:txBody>
          <a:bodyPr/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1297515" y="1614488"/>
            <a:ext cx="4725459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insert text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7146925" y="1614488"/>
            <a:ext cx="4726800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insert text</a:t>
            </a:r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6167438" y="1614491"/>
            <a:ext cx="828675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45792" marR="0" lvl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Picture</a:t>
            </a:r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20" hasCustomPrompt="1"/>
          </p:nvPr>
        </p:nvSpPr>
        <p:spPr>
          <a:xfrm>
            <a:off x="1297515" y="3429792"/>
            <a:ext cx="4725459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insert text</a:t>
            </a:r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7146925" y="3429792"/>
            <a:ext cx="4726800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Click to insert text</a:t>
            </a:r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5" hasCustomPrompt="1"/>
          </p:nvPr>
        </p:nvSpPr>
        <p:spPr>
          <a:xfrm>
            <a:off x="6167438" y="3429795"/>
            <a:ext cx="828675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45792" marR="0" lvl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Picture</a:t>
            </a:r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28" hasCustomPrompt="1"/>
          </p:nvPr>
        </p:nvSpPr>
        <p:spPr>
          <a:xfrm>
            <a:off x="317500" y="1614491"/>
            <a:ext cx="828675" cy="908048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Picture</a:t>
            </a:r>
          </a:p>
        </p:txBody>
      </p:sp>
      <p:sp>
        <p:nvSpPr>
          <p:cNvPr id="27" name="Picture Placeholder 8"/>
          <p:cNvSpPr>
            <a:spLocks noGrp="1"/>
          </p:cNvSpPr>
          <p:nvPr>
            <p:ph type="pic" sz="quarter" idx="29" hasCustomPrompt="1"/>
          </p:nvPr>
        </p:nvSpPr>
        <p:spPr>
          <a:xfrm>
            <a:off x="317500" y="3429795"/>
            <a:ext cx="828675" cy="908048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12428516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577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73D65E33-BA15-4EA9-8902-2CCA09C138C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1999" y="0"/>
            <a:ext cx="6350001" cy="6858000"/>
          </a:xfrm>
          <a:prstGeom prst="rect">
            <a:avLst/>
          </a:prstGeom>
        </p:spPr>
      </p:pic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1800" b="0" i="0" baseline="0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23033" y="5243514"/>
            <a:ext cx="3748905" cy="9080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marR="0" indent="0" algn="l" defTabSz="583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  <a:lvl2pPr marL="291586" indent="0">
              <a:buNone/>
              <a:defRPr>
                <a:solidFill>
                  <a:schemeClr val="bg1"/>
                </a:solidFill>
              </a:defRPr>
            </a:lvl2pPr>
            <a:lvl3pPr marL="583171" indent="0">
              <a:buNone/>
              <a:defRPr>
                <a:solidFill>
                  <a:schemeClr val="bg1"/>
                </a:solidFill>
              </a:defRPr>
            </a:lvl3pPr>
            <a:lvl4pPr marL="874756" indent="0">
              <a:buNone/>
              <a:defRPr>
                <a:solidFill>
                  <a:schemeClr val="bg1"/>
                </a:solidFill>
              </a:defRPr>
            </a:lvl4pPr>
            <a:lvl5pPr marL="1166341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insert name</a:t>
            </a:r>
          </a:p>
        </p:txBody>
      </p:sp>
      <p:sp>
        <p:nvSpPr>
          <p:cNvPr id="4" name="Text Placeholder 3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23033" y="1614489"/>
            <a:ext cx="4728392" cy="181133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583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1" baseline="0">
                <a:solidFill>
                  <a:schemeClr val="tx1"/>
                </a:solidFill>
              </a:defRPr>
            </a:lvl1pPr>
            <a:lvl2pPr marL="291586" indent="0">
              <a:buNone/>
              <a:defRPr>
                <a:solidFill>
                  <a:schemeClr val="bg1"/>
                </a:solidFill>
              </a:defRPr>
            </a:lvl2pPr>
            <a:lvl3pPr marL="583171" indent="0">
              <a:buNone/>
              <a:defRPr>
                <a:solidFill>
                  <a:schemeClr val="bg1"/>
                </a:solidFill>
              </a:defRPr>
            </a:lvl3pPr>
            <a:lvl4pPr marL="874756" indent="0">
              <a:buNone/>
              <a:defRPr>
                <a:solidFill>
                  <a:schemeClr val="bg1"/>
                </a:solidFill>
              </a:defRPr>
            </a:lvl4pPr>
            <a:lvl5pPr marL="1166341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insert presentation title</a:t>
            </a:r>
          </a:p>
        </p:txBody>
      </p:sp>
      <p:grpSp>
        <p:nvGrpSpPr>
          <p:cNvPr id="34" name="Group 33"/>
          <p:cNvGrpSpPr/>
          <p:nvPr userDrawn="1"/>
        </p:nvGrpSpPr>
        <p:grpSpPr>
          <a:xfrm>
            <a:off x="323034" y="191783"/>
            <a:ext cx="2920832" cy="1139078"/>
            <a:chOff x="314326" y="209071"/>
            <a:chExt cx="3168670" cy="1235732"/>
          </a:xfrm>
          <a:solidFill>
            <a:schemeClr val="accent1"/>
          </a:solidFill>
        </p:grpSpPr>
        <p:grpSp>
          <p:nvGrpSpPr>
            <p:cNvPr id="35" name="Group 34"/>
            <p:cNvGrpSpPr/>
            <p:nvPr userDrawn="1"/>
          </p:nvGrpSpPr>
          <p:grpSpPr>
            <a:xfrm>
              <a:off x="314326" y="641439"/>
              <a:ext cx="3168670" cy="370998"/>
              <a:chOff x="2124054" y="767433"/>
              <a:chExt cx="4269265" cy="499859"/>
            </a:xfrm>
            <a:grpFill/>
          </p:grpSpPr>
          <p:sp>
            <p:nvSpPr>
              <p:cNvPr id="78" name="Freeform 18"/>
              <p:cNvSpPr>
                <a:spLocks noEditPoints="1"/>
              </p:cNvSpPr>
              <p:nvPr userDrawn="1"/>
            </p:nvSpPr>
            <p:spPr bwMode="auto">
              <a:xfrm>
                <a:off x="2124054" y="776181"/>
                <a:ext cx="427381" cy="481114"/>
              </a:xfrm>
              <a:custGeom>
                <a:avLst/>
                <a:gdLst>
                  <a:gd name="T0" fmla="*/ 142 w 142"/>
                  <a:gd name="T1" fmla="*/ 160 h 160"/>
                  <a:gd name="T2" fmla="*/ 98 w 142"/>
                  <a:gd name="T3" fmla="*/ 160 h 160"/>
                  <a:gd name="T4" fmla="*/ 56 w 142"/>
                  <a:gd name="T5" fmla="*/ 97 h 160"/>
                  <a:gd name="T6" fmla="*/ 38 w 142"/>
                  <a:gd name="T7" fmla="*/ 97 h 160"/>
                  <a:gd name="T8" fmla="*/ 38 w 142"/>
                  <a:gd name="T9" fmla="*/ 160 h 160"/>
                  <a:gd name="T10" fmla="*/ 0 w 142"/>
                  <a:gd name="T11" fmla="*/ 160 h 160"/>
                  <a:gd name="T12" fmla="*/ 0 w 142"/>
                  <a:gd name="T13" fmla="*/ 0 h 160"/>
                  <a:gd name="T14" fmla="*/ 72 w 142"/>
                  <a:gd name="T15" fmla="*/ 0 h 160"/>
                  <a:gd name="T16" fmla="*/ 118 w 142"/>
                  <a:gd name="T17" fmla="*/ 7 h 160"/>
                  <a:gd name="T18" fmla="*/ 133 w 142"/>
                  <a:gd name="T19" fmla="*/ 34 h 160"/>
                  <a:gd name="T20" fmla="*/ 133 w 142"/>
                  <a:gd name="T21" fmla="*/ 62 h 160"/>
                  <a:gd name="T22" fmla="*/ 122 w 142"/>
                  <a:gd name="T23" fmla="*/ 84 h 160"/>
                  <a:gd name="T24" fmla="*/ 96 w 142"/>
                  <a:gd name="T25" fmla="*/ 94 h 160"/>
                  <a:gd name="T26" fmla="*/ 142 w 142"/>
                  <a:gd name="T27" fmla="*/ 160 h 160"/>
                  <a:gd name="T28" fmla="*/ 95 w 142"/>
                  <a:gd name="T29" fmla="*/ 54 h 160"/>
                  <a:gd name="T30" fmla="*/ 95 w 142"/>
                  <a:gd name="T31" fmla="*/ 43 h 160"/>
                  <a:gd name="T32" fmla="*/ 89 w 142"/>
                  <a:gd name="T33" fmla="*/ 31 h 160"/>
                  <a:gd name="T34" fmla="*/ 71 w 142"/>
                  <a:gd name="T35" fmla="*/ 27 h 160"/>
                  <a:gd name="T36" fmla="*/ 38 w 142"/>
                  <a:gd name="T37" fmla="*/ 27 h 160"/>
                  <a:gd name="T38" fmla="*/ 38 w 142"/>
                  <a:gd name="T39" fmla="*/ 72 h 160"/>
                  <a:gd name="T40" fmla="*/ 71 w 142"/>
                  <a:gd name="T41" fmla="*/ 72 h 160"/>
                  <a:gd name="T42" fmla="*/ 90 w 142"/>
                  <a:gd name="T43" fmla="*/ 68 h 160"/>
                  <a:gd name="T44" fmla="*/ 95 w 142"/>
                  <a:gd name="T45" fmla="*/ 54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60">
                    <a:moveTo>
                      <a:pt x="142" y="160"/>
                    </a:moveTo>
                    <a:cubicBezTo>
                      <a:pt x="98" y="160"/>
                      <a:pt x="98" y="160"/>
                      <a:pt x="98" y="160"/>
                    </a:cubicBezTo>
                    <a:cubicBezTo>
                      <a:pt x="56" y="97"/>
                      <a:pt x="56" y="97"/>
                      <a:pt x="56" y="97"/>
                    </a:cubicBezTo>
                    <a:cubicBezTo>
                      <a:pt x="38" y="97"/>
                      <a:pt x="38" y="97"/>
                      <a:pt x="38" y="97"/>
                    </a:cubicBezTo>
                    <a:cubicBezTo>
                      <a:pt x="38" y="160"/>
                      <a:pt x="38" y="160"/>
                      <a:pt x="38" y="160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8" y="2"/>
                      <a:pt x="118" y="7"/>
                    </a:cubicBezTo>
                    <a:cubicBezTo>
                      <a:pt x="128" y="13"/>
                      <a:pt x="133" y="21"/>
                      <a:pt x="133" y="34"/>
                    </a:cubicBezTo>
                    <a:cubicBezTo>
                      <a:pt x="133" y="62"/>
                      <a:pt x="133" y="62"/>
                      <a:pt x="133" y="62"/>
                    </a:cubicBezTo>
                    <a:cubicBezTo>
                      <a:pt x="133" y="72"/>
                      <a:pt x="129" y="79"/>
                      <a:pt x="122" y="84"/>
                    </a:cubicBezTo>
                    <a:cubicBezTo>
                      <a:pt x="115" y="90"/>
                      <a:pt x="106" y="93"/>
                      <a:pt x="96" y="94"/>
                    </a:cubicBezTo>
                    <a:lnTo>
                      <a:pt x="142" y="160"/>
                    </a:lnTo>
                    <a:close/>
                    <a:moveTo>
                      <a:pt x="95" y="54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89" y="31"/>
                    </a:cubicBezTo>
                    <a:cubicBezTo>
                      <a:pt x="86" y="28"/>
                      <a:pt x="80" y="27"/>
                      <a:pt x="71" y="27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80" y="72"/>
                      <a:pt x="86" y="70"/>
                      <a:pt x="90" y="68"/>
                    </a:cubicBezTo>
                    <a:cubicBezTo>
                      <a:pt x="93" y="66"/>
                      <a:pt x="95" y="61"/>
                      <a:pt x="95" y="54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9" name="Freeform 19"/>
              <p:cNvSpPr>
                <a:spLocks/>
              </p:cNvSpPr>
              <p:nvPr userDrawn="1"/>
            </p:nvSpPr>
            <p:spPr bwMode="auto">
              <a:xfrm>
                <a:off x="2622907" y="776181"/>
                <a:ext cx="372396" cy="481114"/>
              </a:xfrm>
              <a:custGeom>
                <a:avLst/>
                <a:gdLst>
                  <a:gd name="T0" fmla="*/ 298 w 298"/>
                  <a:gd name="T1" fmla="*/ 385 h 385"/>
                  <a:gd name="T2" fmla="*/ 0 w 298"/>
                  <a:gd name="T3" fmla="*/ 385 h 385"/>
                  <a:gd name="T4" fmla="*/ 0 w 298"/>
                  <a:gd name="T5" fmla="*/ 0 h 385"/>
                  <a:gd name="T6" fmla="*/ 294 w 298"/>
                  <a:gd name="T7" fmla="*/ 0 h 385"/>
                  <a:gd name="T8" fmla="*/ 294 w 298"/>
                  <a:gd name="T9" fmla="*/ 65 h 385"/>
                  <a:gd name="T10" fmla="*/ 91 w 298"/>
                  <a:gd name="T11" fmla="*/ 65 h 385"/>
                  <a:gd name="T12" fmla="*/ 91 w 298"/>
                  <a:gd name="T13" fmla="*/ 154 h 385"/>
                  <a:gd name="T14" fmla="*/ 274 w 298"/>
                  <a:gd name="T15" fmla="*/ 154 h 385"/>
                  <a:gd name="T16" fmla="*/ 274 w 298"/>
                  <a:gd name="T17" fmla="*/ 219 h 385"/>
                  <a:gd name="T18" fmla="*/ 91 w 298"/>
                  <a:gd name="T19" fmla="*/ 219 h 385"/>
                  <a:gd name="T20" fmla="*/ 91 w 298"/>
                  <a:gd name="T21" fmla="*/ 320 h 385"/>
                  <a:gd name="T22" fmla="*/ 298 w 298"/>
                  <a:gd name="T23" fmla="*/ 320 h 385"/>
                  <a:gd name="T24" fmla="*/ 298 w 298"/>
                  <a:gd name="T25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8" h="385">
                    <a:moveTo>
                      <a:pt x="298" y="385"/>
                    </a:moveTo>
                    <a:lnTo>
                      <a:pt x="0" y="385"/>
                    </a:lnTo>
                    <a:lnTo>
                      <a:pt x="0" y="0"/>
                    </a:lnTo>
                    <a:lnTo>
                      <a:pt x="294" y="0"/>
                    </a:lnTo>
                    <a:lnTo>
                      <a:pt x="294" y="65"/>
                    </a:lnTo>
                    <a:lnTo>
                      <a:pt x="91" y="65"/>
                    </a:lnTo>
                    <a:lnTo>
                      <a:pt x="91" y="154"/>
                    </a:lnTo>
                    <a:lnTo>
                      <a:pt x="274" y="154"/>
                    </a:lnTo>
                    <a:lnTo>
                      <a:pt x="274" y="219"/>
                    </a:lnTo>
                    <a:lnTo>
                      <a:pt x="91" y="219"/>
                    </a:lnTo>
                    <a:lnTo>
                      <a:pt x="91" y="320"/>
                    </a:lnTo>
                    <a:lnTo>
                      <a:pt x="298" y="320"/>
                    </a:lnTo>
                    <a:lnTo>
                      <a:pt x="298" y="385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0" name="Freeform 20"/>
              <p:cNvSpPr>
                <a:spLocks/>
              </p:cNvSpPr>
              <p:nvPr userDrawn="1"/>
            </p:nvSpPr>
            <p:spPr bwMode="auto">
              <a:xfrm>
                <a:off x="3076292" y="767433"/>
                <a:ext cx="394888" cy="499859"/>
              </a:xfrm>
              <a:custGeom>
                <a:avLst/>
                <a:gdLst>
                  <a:gd name="T0" fmla="*/ 131 w 131"/>
                  <a:gd name="T1" fmla="*/ 107 h 166"/>
                  <a:gd name="T2" fmla="*/ 131 w 131"/>
                  <a:gd name="T3" fmla="*/ 117 h 166"/>
                  <a:gd name="T4" fmla="*/ 126 w 131"/>
                  <a:gd name="T5" fmla="*/ 141 h 166"/>
                  <a:gd name="T6" fmla="*/ 111 w 131"/>
                  <a:gd name="T7" fmla="*/ 156 h 166"/>
                  <a:gd name="T8" fmla="*/ 89 w 131"/>
                  <a:gd name="T9" fmla="*/ 163 h 166"/>
                  <a:gd name="T10" fmla="*/ 60 w 131"/>
                  <a:gd name="T11" fmla="*/ 166 h 166"/>
                  <a:gd name="T12" fmla="*/ 3 w 131"/>
                  <a:gd name="T13" fmla="*/ 161 h 166"/>
                  <a:gd name="T14" fmla="*/ 3 w 131"/>
                  <a:gd name="T15" fmla="*/ 132 h 166"/>
                  <a:gd name="T16" fmla="*/ 61 w 131"/>
                  <a:gd name="T17" fmla="*/ 138 h 166"/>
                  <a:gd name="T18" fmla="*/ 93 w 131"/>
                  <a:gd name="T19" fmla="*/ 122 h 166"/>
                  <a:gd name="T20" fmla="*/ 93 w 131"/>
                  <a:gd name="T21" fmla="*/ 111 h 166"/>
                  <a:gd name="T22" fmla="*/ 89 w 131"/>
                  <a:gd name="T23" fmla="*/ 100 h 166"/>
                  <a:gd name="T24" fmla="*/ 72 w 131"/>
                  <a:gd name="T25" fmla="*/ 95 h 166"/>
                  <a:gd name="T26" fmla="*/ 53 w 131"/>
                  <a:gd name="T27" fmla="*/ 95 h 166"/>
                  <a:gd name="T28" fmla="*/ 0 w 131"/>
                  <a:gd name="T29" fmla="*/ 53 h 166"/>
                  <a:gd name="T30" fmla="*/ 0 w 131"/>
                  <a:gd name="T31" fmla="*/ 41 h 166"/>
                  <a:gd name="T32" fmla="*/ 18 w 131"/>
                  <a:gd name="T33" fmla="*/ 10 h 166"/>
                  <a:gd name="T34" fmla="*/ 73 w 131"/>
                  <a:gd name="T35" fmla="*/ 0 h 166"/>
                  <a:gd name="T36" fmla="*/ 123 w 131"/>
                  <a:gd name="T37" fmla="*/ 4 h 166"/>
                  <a:gd name="T38" fmla="*/ 123 w 131"/>
                  <a:gd name="T39" fmla="*/ 32 h 166"/>
                  <a:gd name="T40" fmla="*/ 72 w 131"/>
                  <a:gd name="T41" fmla="*/ 28 h 166"/>
                  <a:gd name="T42" fmla="*/ 46 w 131"/>
                  <a:gd name="T43" fmla="*/ 31 h 166"/>
                  <a:gd name="T44" fmla="*/ 39 w 131"/>
                  <a:gd name="T45" fmla="*/ 42 h 166"/>
                  <a:gd name="T46" fmla="*/ 39 w 131"/>
                  <a:gd name="T47" fmla="*/ 53 h 166"/>
                  <a:gd name="T48" fmla="*/ 60 w 131"/>
                  <a:gd name="T49" fmla="*/ 66 h 166"/>
                  <a:gd name="T50" fmla="*/ 79 w 131"/>
                  <a:gd name="T51" fmla="*/ 66 h 166"/>
                  <a:gd name="T52" fmla="*/ 119 w 131"/>
                  <a:gd name="T53" fmla="*/ 76 h 166"/>
                  <a:gd name="T54" fmla="*/ 131 w 131"/>
                  <a:gd name="T55" fmla="*/ 10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1" h="166">
                    <a:moveTo>
                      <a:pt x="131" y="107"/>
                    </a:moveTo>
                    <a:cubicBezTo>
                      <a:pt x="131" y="117"/>
                      <a:pt x="131" y="117"/>
                      <a:pt x="131" y="117"/>
                    </a:cubicBezTo>
                    <a:cubicBezTo>
                      <a:pt x="131" y="127"/>
                      <a:pt x="130" y="135"/>
                      <a:pt x="126" y="141"/>
                    </a:cubicBezTo>
                    <a:cubicBezTo>
                      <a:pt x="123" y="148"/>
                      <a:pt x="118" y="153"/>
                      <a:pt x="111" y="156"/>
                    </a:cubicBezTo>
                    <a:cubicBezTo>
                      <a:pt x="104" y="160"/>
                      <a:pt x="97" y="162"/>
                      <a:pt x="89" y="163"/>
                    </a:cubicBezTo>
                    <a:cubicBezTo>
                      <a:pt x="81" y="165"/>
                      <a:pt x="71" y="166"/>
                      <a:pt x="60" y="166"/>
                    </a:cubicBezTo>
                    <a:cubicBezTo>
                      <a:pt x="45" y="166"/>
                      <a:pt x="26" y="164"/>
                      <a:pt x="3" y="161"/>
                    </a:cubicBezTo>
                    <a:cubicBezTo>
                      <a:pt x="3" y="132"/>
                      <a:pt x="3" y="132"/>
                      <a:pt x="3" y="132"/>
                    </a:cubicBezTo>
                    <a:cubicBezTo>
                      <a:pt x="31" y="136"/>
                      <a:pt x="50" y="138"/>
                      <a:pt x="61" y="138"/>
                    </a:cubicBezTo>
                    <a:cubicBezTo>
                      <a:pt x="82" y="138"/>
                      <a:pt x="93" y="133"/>
                      <a:pt x="93" y="122"/>
                    </a:cubicBezTo>
                    <a:cubicBezTo>
                      <a:pt x="93" y="111"/>
                      <a:pt x="93" y="111"/>
                      <a:pt x="93" y="111"/>
                    </a:cubicBezTo>
                    <a:cubicBezTo>
                      <a:pt x="93" y="106"/>
                      <a:pt x="91" y="103"/>
                      <a:pt x="89" y="100"/>
                    </a:cubicBezTo>
                    <a:cubicBezTo>
                      <a:pt x="86" y="96"/>
                      <a:pt x="80" y="95"/>
                      <a:pt x="72" y="95"/>
                    </a:cubicBezTo>
                    <a:cubicBezTo>
                      <a:pt x="53" y="95"/>
                      <a:pt x="53" y="95"/>
                      <a:pt x="53" y="95"/>
                    </a:cubicBezTo>
                    <a:cubicBezTo>
                      <a:pt x="18" y="95"/>
                      <a:pt x="0" y="81"/>
                      <a:pt x="0" y="5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27"/>
                      <a:pt x="6" y="17"/>
                      <a:pt x="18" y="10"/>
                    </a:cubicBezTo>
                    <a:cubicBezTo>
                      <a:pt x="29" y="4"/>
                      <a:pt x="48" y="0"/>
                      <a:pt x="73" y="0"/>
                    </a:cubicBezTo>
                    <a:cubicBezTo>
                      <a:pt x="86" y="0"/>
                      <a:pt x="102" y="1"/>
                      <a:pt x="123" y="4"/>
                    </a:cubicBezTo>
                    <a:cubicBezTo>
                      <a:pt x="123" y="32"/>
                      <a:pt x="123" y="32"/>
                      <a:pt x="123" y="32"/>
                    </a:cubicBezTo>
                    <a:cubicBezTo>
                      <a:pt x="98" y="29"/>
                      <a:pt x="81" y="28"/>
                      <a:pt x="72" y="28"/>
                    </a:cubicBezTo>
                    <a:cubicBezTo>
                      <a:pt x="59" y="28"/>
                      <a:pt x="51" y="29"/>
                      <a:pt x="46" y="31"/>
                    </a:cubicBezTo>
                    <a:cubicBezTo>
                      <a:pt x="41" y="33"/>
                      <a:pt x="39" y="37"/>
                      <a:pt x="39" y="42"/>
                    </a:cubicBezTo>
                    <a:cubicBezTo>
                      <a:pt x="39" y="53"/>
                      <a:pt x="39" y="53"/>
                      <a:pt x="39" y="53"/>
                    </a:cubicBezTo>
                    <a:cubicBezTo>
                      <a:pt x="39" y="62"/>
                      <a:pt x="46" y="66"/>
                      <a:pt x="60" y="66"/>
                    </a:cubicBezTo>
                    <a:cubicBezTo>
                      <a:pt x="79" y="66"/>
                      <a:pt x="79" y="66"/>
                      <a:pt x="79" y="66"/>
                    </a:cubicBezTo>
                    <a:cubicBezTo>
                      <a:pt x="98" y="66"/>
                      <a:pt x="111" y="69"/>
                      <a:pt x="119" y="76"/>
                    </a:cubicBezTo>
                    <a:cubicBezTo>
                      <a:pt x="127" y="83"/>
                      <a:pt x="131" y="93"/>
                      <a:pt x="131" y="107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1" name="Freeform 21"/>
              <p:cNvSpPr>
                <a:spLocks noEditPoints="1"/>
              </p:cNvSpPr>
              <p:nvPr userDrawn="1"/>
            </p:nvSpPr>
            <p:spPr bwMode="auto">
              <a:xfrm>
                <a:off x="3549399" y="767433"/>
                <a:ext cx="458622" cy="499859"/>
              </a:xfrm>
              <a:custGeom>
                <a:avLst/>
                <a:gdLst>
                  <a:gd name="T0" fmla="*/ 152 w 152"/>
                  <a:gd name="T1" fmla="*/ 49 h 166"/>
                  <a:gd name="T2" fmla="*/ 152 w 152"/>
                  <a:gd name="T3" fmla="*/ 119 h 166"/>
                  <a:gd name="T4" fmla="*/ 145 w 152"/>
                  <a:gd name="T5" fmla="*/ 142 h 166"/>
                  <a:gd name="T6" fmla="*/ 125 w 152"/>
                  <a:gd name="T7" fmla="*/ 157 h 166"/>
                  <a:gd name="T8" fmla="*/ 101 w 152"/>
                  <a:gd name="T9" fmla="*/ 164 h 166"/>
                  <a:gd name="T10" fmla="*/ 75 w 152"/>
                  <a:gd name="T11" fmla="*/ 166 h 166"/>
                  <a:gd name="T12" fmla="*/ 51 w 152"/>
                  <a:gd name="T13" fmla="*/ 164 h 166"/>
                  <a:gd name="T14" fmla="*/ 27 w 152"/>
                  <a:gd name="T15" fmla="*/ 158 h 166"/>
                  <a:gd name="T16" fmla="*/ 7 w 152"/>
                  <a:gd name="T17" fmla="*/ 144 h 166"/>
                  <a:gd name="T18" fmla="*/ 0 w 152"/>
                  <a:gd name="T19" fmla="*/ 119 h 166"/>
                  <a:gd name="T20" fmla="*/ 0 w 152"/>
                  <a:gd name="T21" fmla="*/ 49 h 166"/>
                  <a:gd name="T22" fmla="*/ 5 w 152"/>
                  <a:gd name="T23" fmla="*/ 27 h 166"/>
                  <a:gd name="T24" fmla="*/ 18 w 152"/>
                  <a:gd name="T25" fmla="*/ 13 h 166"/>
                  <a:gd name="T26" fmla="*/ 37 w 152"/>
                  <a:gd name="T27" fmla="*/ 5 h 166"/>
                  <a:gd name="T28" fmla="*/ 57 w 152"/>
                  <a:gd name="T29" fmla="*/ 1 h 166"/>
                  <a:gd name="T30" fmla="*/ 75 w 152"/>
                  <a:gd name="T31" fmla="*/ 0 h 166"/>
                  <a:gd name="T32" fmla="*/ 94 w 152"/>
                  <a:gd name="T33" fmla="*/ 1 h 166"/>
                  <a:gd name="T34" fmla="*/ 114 w 152"/>
                  <a:gd name="T35" fmla="*/ 5 h 166"/>
                  <a:gd name="T36" fmla="*/ 133 w 152"/>
                  <a:gd name="T37" fmla="*/ 13 h 166"/>
                  <a:gd name="T38" fmla="*/ 146 w 152"/>
                  <a:gd name="T39" fmla="*/ 27 h 166"/>
                  <a:gd name="T40" fmla="*/ 152 w 152"/>
                  <a:gd name="T41" fmla="*/ 49 h 166"/>
                  <a:gd name="T42" fmla="*/ 113 w 152"/>
                  <a:gd name="T43" fmla="*/ 119 h 166"/>
                  <a:gd name="T44" fmla="*/ 113 w 152"/>
                  <a:gd name="T45" fmla="*/ 49 h 166"/>
                  <a:gd name="T46" fmla="*/ 104 w 152"/>
                  <a:gd name="T47" fmla="*/ 32 h 166"/>
                  <a:gd name="T48" fmla="*/ 76 w 152"/>
                  <a:gd name="T49" fmla="*/ 28 h 166"/>
                  <a:gd name="T50" fmla="*/ 47 w 152"/>
                  <a:gd name="T51" fmla="*/ 32 h 166"/>
                  <a:gd name="T52" fmla="*/ 38 w 152"/>
                  <a:gd name="T53" fmla="*/ 49 h 166"/>
                  <a:gd name="T54" fmla="*/ 38 w 152"/>
                  <a:gd name="T55" fmla="*/ 119 h 166"/>
                  <a:gd name="T56" fmla="*/ 41 w 152"/>
                  <a:gd name="T57" fmla="*/ 129 h 166"/>
                  <a:gd name="T58" fmla="*/ 51 w 152"/>
                  <a:gd name="T59" fmla="*/ 135 h 166"/>
                  <a:gd name="T60" fmla="*/ 62 w 152"/>
                  <a:gd name="T61" fmla="*/ 138 h 166"/>
                  <a:gd name="T62" fmla="*/ 76 w 152"/>
                  <a:gd name="T63" fmla="*/ 138 h 166"/>
                  <a:gd name="T64" fmla="*/ 90 w 152"/>
                  <a:gd name="T65" fmla="*/ 138 h 166"/>
                  <a:gd name="T66" fmla="*/ 101 w 152"/>
                  <a:gd name="T67" fmla="*/ 135 h 166"/>
                  <a:gd name="T68" fmla="*/ 110 w 152"/>
                  <a:gd name="T69" fmla="*/ 129 h 166"/>
                  <a:gd name="T70" fmla="*/ 113 w 152"/>
                  <a:gd name="T71" fmla="*/ 119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2" h="166">
                    <a:moveTo>
                      <a:pt x="152" y="49"/>
                    </a:moveTo>
                    <a:cubicBezTo>
                      <a:pt x="152" y="119"/>
                      <a:pt x="152" y="119"/>
                      <a:pt x="152" y="119"/>
                    </a:cubicBezTo>
                    <a:cubicBezTo>
                      <a:pt x="152" y="128"/>
                      <a:pt x="149" y="136"/>
                      <a:pt x="145" y="142"/>
                    </a:cubicBezTo>
                    <a:cubicBezTo>
                      <a:pt x="140" y="149"/>
                      <a:pt x="133" y="154"/>
                      <a:pt x="125" y="157"/>
                    </a:cubicBezTo>
                    <a:cubicBezTo>
                      <a:pt x="117" y="160"/>
                      <a:pt x="109" y="162"/>
                      <a:pt x="101" y="164"/>
                    </a:cubicBezTo>
                    <a:cubicBezTo>
                      <a:pt x="93" y="165"/>
                      <a:pt x="84" y="166"/>
                      <a:pt x="75" y="166"/>
                    </a:cubicBezTo>
                    <a:cubicBezTo>
                      <a:pt x="67" y="166"/>
                      <a:pt x="59" y="165"/>
                      <a:pt x="51" y="164"/>
                    </a:cubicBezTo>
                    <a:cubicBezTo>
                      <a:pt x="44" y="163"/>
                      <a:pt x="36" y="161"/>
                      <a:pt x="27" y="158"/>
                    </a:cubicBezTo>
                    <a:cubicBezTo>
                      <a:pt x="19" y="155"/>
                      <a:pt x="12" y="150"/>
                      <a:pt x="7" y="144"/>
                    </a:cubicBezTo>
                    <a:cubicBezTo>
                      <a:pt x="2" y="137"/>
                      <a:pt x="0" y="129"/>
                      <a:pt x="0" y="11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41"/>
                      <a:pt x="1" y="34"/>
                      <a:pt x="5" y="27"/>
                    </a:cubicBezTo>
                    <a:cubicBezTo>
                      <a:pt x="9" y="21"/>
                      <a:pt x="13" y="16"/>
                      <a:pt x="18" y="13"/>
                    </a:cubicBezTo>
                    <a:cubicBezTo>
                      <a:pt x="24" y="10"/>
                      <a:pt x="30" y="7"/>
                      <a:pt x="37" y="5"/>
                    </a:cubicBezTo>
                    <a:cubicBezTo>
                      <a:pt x="45" y="3"/>
                      <a:pt x="51" y="2"/>
                      <a:pt x="57" y="1"/>
                    </a:cubicBezTo>
                    <a:cubicBezTo>
                      <a:pt x="63" y="1"/>
                      <a:pt x="69" y="0"/>
                      <a:pt x="75" y="0"/>
                    </a:cubicBezTo>
                    <a:cubicBezTo>
                      <a:pt x="82" y="0"/>
                      <a:pt x="88" y="1"/>
                      <a:pt x="94" y="1"/>
                    </a:cubicBezTo>
                    <a:cubicBezTo>
                      <a:pt x="100" y="2"/>
                      <a:pt x="107" y="3"/>
                      <a:pt x="114" y="5"/>
                    </a:cubicBezTo>
                    <a:cubicBezTo>
                      <a:pt x="121" y="7"/>
                      <a:pt x="128" y="10"/>
                      <a:pt x="133" y="13"/>
                    </a:cubicBezTo>
                    <a:cubicBezTo>
                      <a:pt x="138" y="16"/>
                      <a:pt x="143" y="21"/>
                      <a:pt x="146" y="27"/>
                    </a:cubicBezTo>
                    <a:cubicBezTo>
                      <a:pt x="150" y="33"/>
                      <a:pt x="152" y="41"/>
                      <a:pt x="152" y="49"/>
                    </a:cubicBezTo>
                    <a:close/>
                    <a:moveTo>
                      <a:pt x="113" y="119"/>
                    </a:moveTo>
                    <a:cubicBezTo>
                      <a:pt x="113" y="49"/>
                      <a:pt x="113" y="49"/>
                      <a:pt x="113" y="49"/>
                    </a:cubicBezTo>
                    <a:cubicBezTo>
                      <a:pt x="113" y="41"/>
                      <a:pt x="110" y="36"/>
                      <a:pt x="104" y="32"/>
                    </a:cubicBezTo>
                    <a:cubicBezTo>
                      <a:pt x="97" y="29"/>
                      <a:pt x="88" y="28"/>
                      <a:pt x="76" y="28"/>
                    </a:cubicBezTo>
                    <a:cubicBezTo>
                      <a:pt x="63" y="28"/>
                      <a:pt x="54" y="29"/>
                      <a:pt x="47" y="32"/>
                    </a:cubicBezTo>
                    <a:cubicBezTo>
                      <a:pt x="41" y="35"/>
                      <a:pt x="38" y="41"/>
                      <a:pt x="38" y="49"/>
                    </a:cubicBezTo>
                    <a:cubicBezTo>
                      <a:pt x="38" y="119"/>
                      <a:pt x="38" y="119"/>
                      <a:pt x="38" y="119"/>
                    </a:cubicBezTo>
                    <a:cubicBezTo>
                      <a:pt x="38" y="123"/>
                      <a:pt x="39" y="127"/>
                      <a:pt x="41" y="129"/>
                    </a:cubicBezTo>
                    <a:cubicBezTo>
                      <a:pt x="43" y="132"/>
                      <a:pt x="47" y="134"/>
                      <a:pt x="51" y="135"/>
                    </a:cubicBezTo>
                    <a:cubicBezTo>
                      <a:pt x="55" y="136"/>
                      <a:pt x="58" y="137"/>
                      <a:pt x="62" y="138"/>
                    </a:cubicBezTo>
                    <a:cubicBezTo>
                      <a:pt x="66" y="138"/>
                      <a:pt x="70" y="138"/>
                      <a:pt x="76" y="138"/>
                    </a:cubicBezTo>
                    <a:cubicBezTo>
                      <a:pt x="81" y="138"/>
                      <a:pt x="86" y="138"/>
                      <a:pt x="90" y="138"/>
                    </a:cubicBezTo>
                    <a:cubicBezTo>
                      <a:pt x="93" y="137"/>
                      <a:pt x="97" y="136"/>
                      <a:pt x="101" y="135"/>
                    </a:cubicBezTo>
                    <a:cubicBezTo>
                      <a:pt x="105" y="134"/>
                      <a:pt x="108" y="132"/>
                      <a:pt x="110" y="129"/>
                    </a:cubicBezTo>
                    <a:cubicBezTo>
                      <a:pt x="112" y="127"/>
                      <a:pt x="113" y="123"/>
                      <a:pt x="113" y="119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2" name="Freeform 22"/>
              <p:cNvSpPr>
                <a:spLocks/>
              </p:cNvSpPr>
              <p:nvPr userDrawn="1"/>
            </p:nvSpPr>
            <p:spPr bwMode="auto">
              <a:xfrm>
                <a:off x="4095456" y="776181"/>
                <a:ext cx="418634" cy="491111"/>
              </a:xfrm>
              <a:custGeom>
                <a:avLst/>
                <a:gdLst>
                  <a:gd name="T0" fmla="*/ 139 w 139"/>
                  <a:gd name="T1" fmla="*/ 0 h 163"/>
                  <a:gd name="T2" fmla="*/ 139 w 139"/>
                  <a:gd name="T3" fmla="*/ 116 h 163"/>
                  <a:gd name="T4" fmla="*/ 70 w 139"/>
                  <a:gd name="T5" fmla="*/ 163 h 163"/>
                  <a:gd name="T6" fmla="*/ 0 w 139"/>
                  <a:gd name="T7" fmla="*/ 116 h 163"/>
                  <a:gd name="T8" fmla="*/ 0 w 139"/>
                  <a:gd name="T9" fmla="*/ 0 h 163"/>
                  <a:gd name="T10" fmla="*/ 39 w 139"/>
                  <a:gd name="T11" fmla="*/ 0 h 163"/>
                  <a:gd name="T12" fmla="*/ 39 w 139"/>
                  <a:gd name="T13" fmla="*/ 116 h 163"/>
                  <a:gd name="T14" fmla="*/ 46 w 139"/>
                  <a:gd name="T15" fmla="*/ 131 h 163"/>
                  <a:gd name="T16" fmla="*/ 70 w 139"/>
                  <a:gd name="T17" fmla="*/ 135 h 163"/>
                  <a:gd name="T18" fmla="*/ 94 w 139"/>
                  <a:gd name="T19" fmla="*/ 131 h 163"/>
                  <a:gd name="T20" fmla="*/ 101 w 139"/>
                  <a:gd name="T21" fmla="*/ 116 h 163"/>
                  <a:gd name="T22" fmla="*/ 101 w 139"/>
                  <a:gd name="T23" fmla="*/ 0 h 163"/>
                  <a:gd name="T24" fmla="*/ 139 w 139"/>
                  <a:gd name="T2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9" h="163">
                    <a:moveTo>
                      <a:pt x="139" y="0"/>
                    </a:moveTo>
                    <a:cubicBezTo>
                      <a:pt x="139" y="116"/>
                      <a:pt x="139" y="116"/>
                      <a:pt x="139" y="116"/>
                    </a:cubicBezTo>
                    <a:cubicBezTo>
                      <a:pt x="139" y="147"/>
                      <a:pt x="116" y="163"/>
                      <a:pt x="70" y="163"/>
                    </a:cubicBezTo>
                    <a:cubicBezTo>
                      <a:pt x="23" y="163"/>
                      <a:pt x="0" y="147"/>
                      <a:pt x="0" y="11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23"/>
                      <a:pt x="41" y="128"/>
                      <a:pt x="46" y="131"/>
                    </a:cubicBezTo>
                    <a:cubicBezTo>
                      <a:pt x="51" y="134"/>
                      <a:pt x="59" y="135"/>
                      <a:pt x="70" y="135"/>
                    </a:cubicBezTo>
                    <a:cubicBezTo>
                      <a:pt x="81" y="135"/>
                      <a:pt x="89" y="134"/>
                      <a:pt x="94" y="131"/>
                    </a:cubicBezTo>
                    <a:cubicBezTo>
                      <a:pt x="99" y="128"/>
                      <a:pt x="101" y="123"/>
                      <a:pt x="101" y="116"/>
                    </a:cubicBezTo>
                    <a:cubicBezTo>
                      <a:pt x="101" y="0"/>
                      <a:pt x="101" y="0"/>
                      <a:pt x="101" y="0"/>
                    </a:cubicBezTo>
                    <a:lnTo>
                      <a:pt x="139" y="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3" name="Freeform 23"/>
              <p:cNvSpPr>
                <a:spLocks noEditPoints="1"/>
              </p:cNvSpPr>
              <p:nvPr userDrawn="1"/>
            </p:nvSpPr>
            <p:spPr bwMode="auto">
              <a:xfrm>
                <a:off x="4609545" y="776181"/>
                <a:ext cx="428631" cy="481114"/>
              </a:xfrm>
              <a:custGeom>
                <a:avLst/>
                <a:gdLst>
                  <a:gd name="T0" fmla="*/ 142 w 142"/>
                  <a:gd name="T1" fmla="*/ 160 h 160"/>
                  <a:gd name="T2" fmla="*/ 98 w 142"/>
                  <a:gd name="T3" fmla="*/ 160 h 160"/>
                  <a:gd name="T4" fmla="*/ 56 w 142"/>
                  <a:gd name="T5" fmla="*/ 97 h 160"/>
                  <a:gd name="T6" fmla="*/ 38 w 142"/>
                  <a:gd name="T7" fmla="*/ 97 h 160"/>
                  <a:gd name="T8" fmla="*/ 38 w 142"/>
                  <a:gd name="T9" fmla="*/ 160 h 160"/>
                  <a:gd name="T10" fmla="*/ 0 w 142"/>
                  <a:gd name="T11" fmla="*/ 160 h 160"/>
                  <a:gd name="T12" fmla="*/ 0 w 142"/>
                  <a:gd name="T13" fmla="*/ 0 h 160"/>
                  <a:gd name="T14" fmla="*/ 72 w 142"/>
                  <a:gd name="T15" fmla="*/ 0 h 160"/>
                  <a:gd name="T16" fmla="*/ 118 w 142"/>
                  <a:gd name="T17" fmla="*/ 7 h 160"/>
                  <a:gd name="T18" fmla="*/ 132 w 142"/>
                  <a:gd name="T19" fmla="*/ 34 h 160"/>
                  <a:gd name="T20" fmla="*/ 132 w 142"/>
                  <a:gd name="T21" fmla="*/ 62 h 160"/>
                  <a:gd name="T22" fmla="*/ 122 w 142"/>
                  <a:gd name="T23" fmla="*/ 84 h 160"/>
                  <a:gd name="T24" fmla="*/ 96 w 142"/>
                  <a:gd name="T25" fmla="*/ 94 h 160"/>
                  <a:gd name="T26" fmla="*/ 142 w 142"/>
                  <a:gd name="T27" fmla="*/ 160 h 160"/>
                  <a:gd name="T28" fmla="*/ 95 w 142"/>
                  <a:gd name="T29" fmla="*/ 54 h 160"/>
                  <a:gd name="T30" fmla="*/ 95 w 142"/>
                  <a:gd name="T31" fmla="*/ 43 h 160"/>
                  <a:gd name="T32" fmla="*/ 89 w 142"/>
                  <a:gd name="T33" fmla="*/ 31 h 160"/>
                  <a:gd name="T34" fmla="*/ 71 w 142"/>
                  <a:gd name="T35" fmla="*/ 27 h 160"/>
                  <a:gd name="T36" fmla="*/ 38 w 142"/>
                  <a:gd name="T37" fmla="*/ 27 h 160"/>
                  <a:gd name="T38" fmla="*/ 38 w 142"/>
                  <a:gd name="T39" fmla="*/ 72 h 160"/>
                  <a:gd name="T40" fmla="*/ 71 w 142"/>
                  <a:gd name="T41" fmla="*/ 72 h 160"/>
                  <a:gd name="T42" fmla="*/ 90 w 142"/>
                  <a:gd name="T43" fmla="*/ 68 h 160"/>
                  <a:gd name="T44" fmla="*/ 95 w 142"/>
                  <a:gd name="T45" fmla="*/ 54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60">
                    <a:moveTo>
                      <a:pt x="142" y="160"/>
                    </a:moveTo>
                    <a:cubicBezTo>
                      <a:pt x="98" y="160"/>
                      <a:pt x="98" y="160"/>
                      <a:pt x="98" y="160"/>
                    </a:cubicBezTo>
                    <a:cubicBezTo>
                      <a:pt x="56" y="97"/>
                      <a:pt x="56" y="97"/>
                      <a:pt x="56" y="97"/>
                    </a:cubicBezTo>
                    <a:cubicBezTo>
                      <a:pt x="38" y="97"/>
                      <a:pt x="38" y="97"/>
                      <a:pt x="38" y="97"/>
                    </a:cubicBezTo>
                    <a:cubicBezTo>
                      <a:pt x="38" y="160"/>
                      <a:pt x="38" y="160"/>
                      <a:pt x="38" y="160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8" y="2"/>
                      <a:pt x="118" y="7"/>
                    </a:cubicBezTo>
                    <a:cubicBezTo>
                      <a:pt x="128" y="13"/>
                      <a:pt x="132" y="21"/>
                      <a:pt x="132" y="34"/>
                    </a:cubicBezTo>
                    <a:cubicBezTo>
                      <a:pt x="132" y="62"/>
                      <a:pt x="132" y="62"/>
                      <a:pt x="132" y="62"/>
                    </a:cubicBezTo>
                    <a:cubicBezTo>
                      <a:pt x="132" y="72"/>
                      <a:pt x="129" y="79"/>
                      <a:pt x="122" y="84"/>
                    </a:cubicBezTo>
                    <a:cubicBezTo>
                      <a:pt x="115" y="90"/>
                      <a:pt x="106" y="93"/>
                      <a:pt x="96" y="94"/>
                    </a:cubicBezTo>
                    <a:lnTo>
                      <a:pt x="142" y="160"/>
                    </a:lnTo>
                    <a:close/>
                    <a:moveTo>
                      <a:pt x="95" y="54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89" y="31"/>
                    </a:cubicBezTo>
                    <a:cubicBezTo>
                      <a:pt x="86" y="28"/>
                      <a:pt x="80" y="27"/>
                      <a:pt x="71" y="27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80" y="72"/>
                      <a:pt x="86" y="70"/>
                      <a:pt x="90" y="68"/>
                    </a:cubicBezTo>
                    <a:cubicBezTo>
                      <a:pt x="93" y="66"/>
                      <a:pt x="95" y="61"/>
                      <a:pt x="95" y="54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4" name="Freeform 24"/>
              <p:cNvSpPr>
                <a:spLocks/>
              </p:cNvSpPr>
              <p:nvPr userDrawn="1"/>
            </p:nvSpPr>
            <p:spPr bwMode="auto">
              <a:xfrm>
                <a:off x="5076396" y="767433"/>
                <a:ext cx="379894" cy="499859"/>
              </a:xfrm>
              <a:custGeom>
                <a:avLst/>
                <a:gdLst>
                  <a:gd name="T0" fmla="*/ 126 w 126"/>
                  <a:gd name="T1" fmla="*/ 160 h 166"/>
                  <a:gd name="T2" fmla="*/ 74 w 126"/>
                  <a:gd name="T3" fmla="*/ 166 h 166"/>
                  <a:gd name="T4" fmla="*/ 56 w 126"/>
                  <a:gd name="T5" fmla="*/ 165 h 166"/>
                  <a:gd name="T6" fmla="*/ 36 w 126"/>
                  <a:gd name="T7" fmla="*/ 161 h 166"/>
                  <a:gd name="T8" fmla="*/ 18 w 126"/>
                  <a:gd name="T9" fmla="*/ 153 h 166"/>
                  <a:gd name="T10" fmla="*/ 5 w 126"/>
                  <a:gd name="T11" fmla="*/ 140 h 166"/>
                  <a:gd name="T12" fmla="*/ 0 w 126"/>
                  <a:gd name="T13" fmla="*/ 119 h 166"/>
                  <a:gd name="T14" fmla="*/ 0 w 126"/>
                  <a:gd name="T15" fmla="*/ 49 h 166"/>
                  <a:gd name="T16" fmla="*/ 74 w 126"/>
                  <a:gd name="T17" fmla="*/ 0 h 166"/>
                  <a:gd name="T18" fmla="*/ 125 w 126"/>
                  <a:gd name="T19" fmla="*/ 6 h 166"/>
                  <a:gd name="T20" fmla="*/ 125 w 126"/>
                  <a:gd name="T21" fmla="*/ 35 h 166"/>
                  <a:gd name="T22" fmla="*/ 75 w 126"/>
                  <a:gd name="T23" fmla="*/ 28 h 166"/>
                  <a:gd name="T24" fmla="*/ 61 w 126"/>
                  <a:gd name="T25" fmla="*/ 28 h 166"/>
                  <a:gd name="T26" fmla="*/ 50 w 126"/>
                  <a:gd name="T27" fmla="*/ 31 h 166"/>
                  <a:gd name="T28" fmla="*/ 41 w 126"/>
                  <a:gd name="T29" fmla="*/ 37 h 166"/>
                  <a:gd name="T30" fmla="*/ 39 w 126"/>
                  <a:gd name="T31" fmla="*/ 48 h 166"/>
                  <a:gd name="T32" fmla="*/ 39 w 126"/>
                  <a:gd name="T33" fmla="*/ 116 h 166"/>
                  <a:gd name="T34" fmla="*/ 78 w 126"/>
                  <a:gd name="T35" fmla="*/ 138 h 166"/>
                  <a:gd name="T36" fmla="*/ 126 w 126"/>
                  <a:gd name="T37" fmla="*/ 131 h 166"/>
                  <a:gd name="T38" fmla="*/ 126 w 126"/>
                  <a:gd name="T39" fmla="*/ 16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6" h="166">
                    <a:moveTo>
                      <a:pt x="126" y="160"/>
                    </a:moveTo>
                    <a:cubicBezTo>
                      <a:pt x="108" y="164"/>
                      <a:pt x="91" y="166"/>
                      <a:pt x="74" y="166"/>
                    </a:cubicBezTo>
                    <a:cubicBezTo>
                      <a:pt x="68" y="166"/>
                      <a:pt x="62" y="165"/>
                      <a:pt x="56" y="165"/>
                    </a:cubicBezTo>
                    <a:cubicBezTo>
                      <a:pt x="50" y="164"/>
                      <a:pt x="43" y="163"/>
                      <a:pt x="36" y="161"/>
                    </a:cubicBezTo>
                    <a:cubicBezTo>
                      <a:pt x="29" y="159"/>
                      <a:pt x="23" y="157"/>
                      <a:pt x="18" y="153"/>
                    </a:cubicBezTo>
                    <a:cubicBezTo>
                      <a:pt x="13" y="150"/>
                      <a:pt x="9" y="146"/>
                      <a:pt x="5" y="140"/>
                    </a:cubicBezTo>
                    <a:cubicBezTo>
                      <a:pt x="2" y="134"/>
                      <a:pt x="0" y="127"/>
                      <a:pt x="0" y="11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16"/>
                      <a:pt x="25" y="0"/>
                      <a:pt x="74" y="0"/>
                    </a:cubicBezTo>
                    <a:cubicBezTo>
                      <a:pt x="87" y="0"/>
                      <a:pt x="104" y="2"/>
                      <a:pt x="125" y="6"/>
                    </a:cubicBezTo>
                    <a:cubicBezTo>
                      <a:pt x="125" y="35"/>
                      <a:pt x="125" y="35"/>
                      <a:pt x="125" y="35"/>
                    </a:cubicBezTo>
                    <a:cubicBezTo>
                      <a:pt x="106" y="30"/>
                      <a:pt x="89" y="28"/>
                      <a:pt x="75" y="28"/>
                    </a:cubicBezTo>
                    <a:cubicBezTo>
                      <a:pt x="69" y="28"/>
                      <a:pt x="65" y="28"/>
                      <a:pt x="61" y="28"/>
                    </a:cubicBezTo>
                    <a:cubicBezTo>
                      <a:pt x="58" y="29"/>
                      <a:pt x="54" y="29"/>
                      <a:pt x="50" y="31"/>
                    </a:cubicBezTo>
                    <a:cubicBezTo>
                      <a:pt x="46" y="32"/>
                      <a:pt x="43" y="34"/>
                      <a:pt x="41" y="37"/>
                    </a:cubicBezTo>
                    <a:cubicBezTo>
                      <a:pt x="40" y="40"/>
                      <a:pt x="39" y="44"/>
                      <a:pt x="39" y="48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31"/>
                      <a:pt x="52" y="138"/>
                      <a:pt x="78" y="138"/>
                    </a:cubicBezTo>
                    <a:cubicBezTo>
                      <a:pt x="90" y="138"/>
                      <a:pt x="106" y="136"/>
                      <a:pt x="126" y="131"/>
                    </a:cubicBezTo>
                    <a:lnTo>
                      <a:pt x="126" y="16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5" name="Freeform 25"/>
              <p:cNvSpPr>
                <a:spLocks/>
              </p:cNvSpPr>
              <p:nvPr userDrawn="1"/>
            </p:nvSpPr>
            <p:spPr bwMode="auto">
              <a:xfrm>
                <a:off x="5547605" y="776181"/>
                <a:ext cx="377394" cy="481114"/>
              </a:xfrm>
              <a:custGeom>
                <a:avLst/>
                <a:gdLst>
                  <a:gd name="T0" fmla="*/ 302 w 302"/>
                  <a:gd name="T1" fmla="*/ 385 h 385"/>
                  <a:gd name="T2" fmla="*/ 0 w 302"/>
                  <a:gd name="T3" fmla="*/ 385 h 385"/>
                  <a:gd name="T4" fmla="*/ 0 w 302"/>
                  <a:gd name="T5" fmla="*/ 0 h 385"/>
                  <a:gd name="T6" fmla="*/ 294 w 302"/>
                  <a:gd name="T7" fmla="*/ 0 h 385"/>
                  <a:gd name="T8" fmla="*/ 294 w 302"/>
                  <a:gd name="T9" fmla="*/ 65 h 385"/>
                  <a:gd name="T10" fmla="*/ 94 w 302"/>
                  <a:gd name="T11" fmla="*/ 65 h 385"/>
                  <a:gd name="T12" fmla="*/ 94 w 302"/>
                  <a:gd name="T13" fmla="*/ 154 h 385"/>
                  <a:gd name="T14" fmla="*/ 275 w 302"/>
                  <a:gd name="T15" fmla="*/ 154 h 385"/>
                  <a:gd name="T16" fmla="*/ 275 w 302"/>
                  <a:gd name="T17" fmla="*/ 219 h 385"/>
                  <a:gd name="T18" fmla="*/ 94 w 302"/>
                  <a:gd name="T19" fmla="*/ 219 h 385"/>
                  <a:gd name="T20" fmla="*/ 94 w 302"/>
                  <a:gd name="T21" fmla="*/ 320 h 385"/>
                  <a:gd name="T22" fmla="*/ 302 w 302"/>
                  <a:gd name="T23" fmla="*/ 320 h 385"/>
                  <a:gd name="T24" fmla="*/ 302 w 302"/>
                  <a:gd name="T25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2" h="385">
                    <a:moveTo>
                      <a:pt x="302" y="385"/>
                    </a:moveTo>
                    <a:lnTo>
                      <a:pt x="0" y="385"/>
                    </a:lnTo>
                    <a:lnTo>
                      <a:pt x="0" y="0"/>
                    </a:lnTo>
                    <a:lnTo>
                      <a:pt x="294" y="0"/>
                    </a:lnTo>
                    <a:lnTo>
                      <a:pt x="294" y="65"/>
                    </a:lnTo>
                    <a:lnTo>
                      <a:pt x="94" y="65"/>
                    </a:lnTo>
                    <a:lnTo>
                      <a:pt x="94" y="154"/>
                    </a:lnTo>
                    <a:lnTo>
                      <a:pt x="275" y="154"/>
                    </a:lnTo>
                    <a:lnTo>
                      <a:pt x="275" y="219"/>
                    </a:lnTo>
                    <a:lnTo>
                      <a:pt x="94" y="219"/>
                    </a:lnTo>
                    <a:lnTo>
                      <a:pt x="94" y="320"/>
                    </a:lnTo>
                    <a:lnTo>
                      <a:pt x="302" y="320"/>
                    </a:lnTo>
                    <a:lnTo>
                      <a:pt x="302" y="385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6" name="Freeform 26"/>
              <p:cNvSpPr>
                <a:spLocks/>
              </p:cNvSpPr>
              <p:nvPr userDrawn="1"/>
            </p:nvSpPr>
            <p:spPr bwMode="auto">
              <a:xfrm>
                <a:off x="5998431" y="767433"/>
                <a:ext cx="394888" cy="499859"/>
              </a:xfrm>
              <a:custGeom>
                <a:avLst/>
                <a:gdLst>
                  <a:gd name="T0" fmla="*/ 131 w 131"/>
                  <a:gd name="T1" fmla="*/ 107 h 166"/>
                  <a:gd name="T2" fmla="*/ 131 w 131"/>
                  <a:gd name="T3" fmla="*/ 117 h 166"/>
                  <a:gd name="T4" fmla="*/ 126 w 131"/>
                  <a:gd name="T5" fmla="*/ 141 h 166"/>
                  <a:gd name="T6" fmla="*/ 110 w 131"/>
                  <a:gd name="T7" fmla="*/ 156 h 166"/>
                  <a:gd name="T8" fmla="*/ 88 w 131"/>
                  <a:gd name="T9" fmla="*/ 163 h 166"/>
                  <a:gd name="T10" fmla="*/ 60 w 131"/>
                  <a:gd name="T11" fmla="*/ 166 h 166"/>
                  <a:gd name="T12" fmla="*/ 3 w 131"/>
                  <a:gd name="T13" fmla="*/ 161 h 166"/>
                  <a:gd name="T14" fmla="*/ 3 w 131"/>
                  <a:gd name="T15" fmla="*/ 132 h 166"/>
                  <a:gd name="T16" fmla="*/ 60 w 131"/>
                  <a:gd name="T17" fmla="*/ 138 h 166"/>
                  <a:gd name="T18" fmla="*/ 92 w 131"/>
                  <a:gd name="T19" fmla="*/ 122 h 166"/>
                  <a:gd name="T20" fmla="*/ 92 w 131"/>
                  <a:gd name="T21" fmla="*/ 111 h 166"/>
                  <a:gd name="T22" fmla="*/ 88 w 131"/>
                  <a:gd name="T23" fmla="*/ 100 h 166"/>
                  <a:gd name="T24" fmla="*/ 71 w 131"/>
                  <a:gd name="T25" fmla="*/ 95 h 166"/>
                  <a:gd name="T26" fmla="*/ 52 w 131"/>
                  <a:gd name="T27" fmla="*/ 95 h 166"/>
                  <a:gd name="T28" fmla="*/ 0 w 131"/>
                  <a:gd name="T29" fmla="*/ 53 h 166"/>
                  <a:gd name="T30" fmla="*/ 0 w 131"/>
                  <a:gd name="T31" fmla="*/ 41 h 166"/>
                  <a:gd name="T32" fmla="*/ 17 w 131"/>
                  <a:gd name="T33" fmla="*/ 10 h 166"/>
                  <a:gd name="T34" fmla="*/ 73 w 131"/>
                  <a:gd name="T35" fmla="*/ 0 h 166"/>
                  <a:gd name="T36" fmla="*/ 123 w 131"/>
                  <a:gd name="T37" fmla="*/ 4 h 166"/>
                  <a:gd name="T38" fmla="*/ 123 w 131"/>
                  <a:gd name="T39" fmla="*/ 32 h 166"/>
                  <a:gd name="T40" fmla="*/ 71 w 131"/>
                  <a:gd name="T41" fmla="*/ 28 h 166"/>
                  <a:gd name="T42" fmla="*/ 45 w 131"/>
                  <a:gd name="T43" fmla="*/ 31 h 166"/>
                  <a:gd name="T44" fmla="*/ 38 w 131"/>
                  <a:gd name="T45" fmla="*/ 42 h 166"/>
                  <a:gd name="T46" fmla="*/ 38 w 131"/>
                  <a:gd name="T47" fmla="*/ 53 h 166"/>
                  <a:gd name="T48" fmla="*/ 59 w 131"/>
                  <a:gd name="T49" fmla="*/ 66 h 166"/>
                  <a:gd name="T50" fmla="*/ 79 w 131"/>
                  <a:gd name="T51" fmla="*/ 66 h 166"/>
                  <a:gd name="T52" fmla="*/ 119 w 131"/>
                  <a:gd name="T53" fmla="*/ 76 h 166"/>
                  <a:gd name="T54" fmla="*/ 131 w 131"/>
                  <a:gd name="T55" fmla="*/ 10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1" h="166">
                    <a:moveTo>
                      <a:pt x="131" y="107"/>
                    </a:moveTo>
                    <a:cubicBezTo>
                      <a:pt x="131" y="117"/>
                      <a:pt x="131" y="117"/>
                      <a:pt x="131" y="117"/>
                    </a:cubicBezTo>
                    <a:cubicBezTo>
                      <a:pt x="131" y="127"/>
                      <a:pt x="129" y="135"/>
                      <a:pt x="126" y="141"/>
                    </a:cubicBezTo>
                    <a:cubicBezTo>
                      <a:pt x="122" y="148"/>
                      <a:pt x="117" y="153"/>
                      <a:pt x="110" y="156"/>
                    </a:cubicBezTo>
                    <a:cubicBezTo>
                      <a:pt x="103" y="160"/>
                      <a:pt x="96" y="162"/>
                      <a:pt x="88" y="163"/>
                    </a:cubicBezTo>
                    <a:cubicBezTo>
                      <a:pt x="80" y="165"/>
                      <a:pt x="71" y="166"/>
                      <a:pt x="60" y="166"/>
                    </a:cubicBezTo>
                    <a:cubicBezTo>
                      <a:pt x="44" y="166"/>
                      <a:pt x="25" y="164"/>
                      <a:pt x="3" y="161"/>
                    </a:cubicBezTo>
                    <a:cubicBezTo>
                      <a:pt x="3" y="132"/>
                      <a:pt x="3" y="132"/>
                      <a:pt x="3" y="132"/>
                    </a:cubicBezTo>
                    <a:cubicBezTo>
                      <a:pt x="30" y="136"/>
                      <a:pt x="49" y="138"/>
                      <a:pt x="60" y="138"/>
                    </a:cubicBezTo>
                    <a:cubicBezTo>
                      <a:pt x="81" y="138"/>
                      <a:pt x="92" y="133"/>
                      <a:pt x="92" y="122"/>
                    </a:cubicBezTo>
                    <a:cubicBezTo>
                      <a:pt x="92" y="111"/>
                      <a:pt x="92" y="111"/>
                      <a:pt x="92" y="111"/>
                    </a:cubicBezTo>
                    <a:cubicBezTo>
                      <a:pt x="92" y="106"/>
                      <a:pt x="91" y="103"/>
                      <a:pt x="88" y="100"/>
                    </a:cubicBezTo>
                    <a:cubicBezTo>
                      <a:pt x="85" y="96"/>
                      <a:pt x="80" y="95"/>
                      <a:pt x="71" y="95"/>
                    </a:cubicBezTo>
                    <a:cubicBezTo>
                      <a:pt x="52" y="95"/>
                      <a:pt x="52" y="95"/>
                      <a:pt x="52" y="95"/>
                    </a:cubicBezTo>
                    <a:cubicBezTo>
                      <a:pt x="17" y="95"/>
                      <a:pt x="0" y="81"/>
                      <a:pt x="0" y="5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27"/>
                      <a:pt x="5" y="17"/>
                      <a:pt x="17" y="10"/>
                    </a:cubicBezTo>
                    <a:cubicBezTo>
                      <a:pt x="29" y="4"/>
                      <a:pt x="47" y="0"/>
                      <a:pt x="73" y="0"/>
                    </a:cubicBezTo>
                    <a:cubicBezTo>
                      <a:pt x="85" y="0"/>
                      <a:pt x="102" y="1"/>
                      <a:pt x="123" y="4"/>
                    </a:cubicBezTo>
                    <a:cubicBezTo>
                      <a:pt x="123" y="32"/>
                      <a:pt x="123" y="32"/>
                      <a:pt x="123" y="32"/>
                    </a:cubicBezTo>
                    <a:cubicBezTo>
                      <a:pt x="98" y="29"/>
                      <a:pt x="81" y="28"/>
                      <a:pt x="71" y="28"/>
                    </a:cubicBezTo>
                    <a:cubicBezTo>
                      <a:pt x="59" y="28"/>
                      <a:pt x="50" y="29"/>
                      <a:pt x="45" y="31"/>
                    </a:cubicBezTo>
                    <a:cubicBezTo>
                      <a:pt x="40" y="33"/>
                      <a:pt x="38" y="37"/>
                      <a:pt x="38" y="42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62"/>
                      <a:pt x="45" y="66"/>
                      <a:pt x="59" y="66"/>
                    </a:cubicBezTo>
                    <a:cubicBezTo>
                      <a:pt x="79" y="66"/>
                      <a:pt x="79" y="66"/>
                      <a:pt x="79" y="66"/>
                    </a:cubicBezTo>
                    <a:cubicBezTo>
                      <a:pt x="97" y="66"/>
                      <a:pt x="111" y="69"/>
                      <a:pt x="119" y="76"/>
                    </a:cubicBezTo>
                    <a:cubicBezTo>
                      <a:pt x="127" y="83"/>
                      <a:pt x="131" y="93"/>
                      <a:pt x="131" y="107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36" name="Group 35"/>
            <p:cNvGrpSpPr/>
            <p:nvPr userDrawn="1"/>
          </p:nvGrpSpPr>
          <p:grpSpPr>
            <a:xfrm>
              <a:off x="314326" y="1075660"/>
              <a:ext cx="1843867" cy="369143"/>
              <a:chOff x="1146212" y="1396551"/>
              <a:chExt cx="2484309" cy="497360"/>
            </a:xfrm>
            <a:grpFill/>
          </p:grpSpPr>
          <p:sp>
            <p:nvSpPr>
              <p:cNvPr id="73" name="Freeform 27"/>
              <p:cNvSpPr>
                <a:spLocks/>
              </p:cNvSpPr>
              <p:nvPr userDrawn="1"/>
            </p:nvSpPr>
            <p:spPr bwMode="auto">
              <a:xfrm>
                <a:off x="1146212" y="1396551"/>
                <a:ext cx="443627" cy="497359"/>
              </a:xfrm>
              <a:custGeom>
                <a:avLst/>
                <a:gdLst>
                  <a:gd name="T0" fmla="*/ 147 w 147"/>
                  <a:gd name="T1" fmla="*/ 155 h 165"/>
                  <a:gd name="T2" fmla="*/ 115 w 147"/>
                  <a:gd name="T3" fmla="*/ 162 h 165"/>
                  <a:gd name="T4" fmla="*/ 80 w 147"/>
                  <a:gd name="T5" fmla="*/ 165 h 165"/>
                  <a:gd name="T6" fmla="*/ 56 w 147"/>
                  <a:gd name="T7" fmla="*/ 164 h 165"/>
                  <a:gd name="T8" fmla="*/ 34 w 147"/>
                  <a:gd name="T9" fmla="*/ 160 h 165"/>
                  <a:gd name="T10" fmla="*/ 16 w 147"/>
                  <a:gd name="T11" fmla="*/ 152 h 165"/>
                  <a:gd name="T12" fmla="*/ 5 w 147"/>
                  <a:gd name="T13" fmla="*/ 138 h 165"/>
                  <a:gd name="T14" fmla="*/ 0 w 147"/>
                  <a:gd name="T15" fmla="*/ 119 h 165"/>
                  <a:gd name="T16" fmla="*/ 0 w 147"/>
                  <a:gd name="T17" fmla="*/ 52 h 165"/>
                  <a:gd name="T18" fmla="*/ 5 w 147"/>
                  <a:gd name="T19" fmla="*/ 30 h 165"/>
                  <a:gd name="T20" fmla="*/ 18 w 147"/>
                  <a:gd name="T21" fmla="*/ 15 h 165"/>
                  <a:gd name="T22" fmla="*/ 37 w 147"/>
                  <a:gd name="T23" fmla="*/ 6 h 165"/>
                  <a:gd name="T24" fmla="*/ 59 w 147"/>
                  <a:gd name="T25" fmla="*/ 1 h 165"/>
                  <a:gd name="T26" fmla="*/ 80 w 147"/>
                  <a:gd name="T27" fmla="*/ 0 h 165"/>
                  <a:gd name="T28" fmla="*/ 146 w 147"/>
                  <a:gd name="T29" fmla="*/ 5 h 165"/>
                  <a:gd name="T30" fmla="*/ 146 w 147"/>
                  <a:gd name="T31" fmla="*/ 34 h 165"/>
                  <a:gd name="T32" fmla="*/ 80 w 147"/>
                  <a:gd name="T33" fmla="*/ 27 h 165"/>
                  <a:gd name="T34" fmla="*/ 39 w 147"/>
                  <a:gd name="T35" fmla="*/ 51 h 165"/>
                  <a:gd name="T36" fmla="*/ 39 w 147"/>
                  <a:gd name="T37" fmla="*/ 116 h 165"/>
                  <a:gd name="T38" fmla="*/ 50 w 147"/>
                  <a:gd name="T39" fmla="*/ 133 h 165"/>
                  <a:gd name="T40" fmla="*/ 84 w 147"/>
                  <a:gd name="T41" fmla="*/ 138 h 165"/>
                  <a:gd name="T42" fmla="*/ 110 w 147"/>
                  <a:gd name="T43" fmla="*/ 134 h 165"/>
                  <a:gd name="T44" fmla="*/ 110 w 147"/>
                  <a:gd name="T45" fmla="*/ 97 h 165"/>
                  <a:gd name="T46" fmla="*/ 84 w 147"/>
                  <a:gd name="T47" fmla="*/ 97 h 165"/>
                  <a:gd name="T48" fmla="*/ 84 w 147"/>
                  <a:gd name="T49" fmla="*/ 71 h 165"/>
                  <a:gd name="T50" fmla="*/ 147 w 147"/>
                  <a:gd name="T51" fmla="*/ 71 h 165"/>
                  <a:gd name="T52" fmla="*/ 147 w 147"/>
                  <a:gd name="T53" fmla="*/ 15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47" h="165">
                    <a:moveTo>
                      <a:pt x="147" y="155"/>
                    </a:moveTo>
                    <a:cubicBezTo>
                      <a:pt x="138" y="158"/>
                      <a:pt x="128" y="160"/>
                      <a:pt x="115" y="162"/>
                    </a:cubicBezTo>
                    <a:cubicBezTo>
                      <a:pt x="102" y="164"/>
                      <a:pt x="91" y="165"/>
                      <a:pt x="80" y="165"/>
                    </a:cubicBezTo>
                    <a:cubicBezTo>
                      <a:pt x="71" y="165"/>
                      <a:pt x="63" y="165"/>
                      <a:pt x="56" y="164"/>
                    </a:cubicBezTo>
                    <a:cubicBezTo>
                      <a:pt x="49" y="163"/>
                      <a:pt x="42" y="162"/>
                      <a:pt x="34" y="160"/>
                    </a:cubicBezTo>
                    <a:cubicBezTo>
                      <a:pt x="27" y="158"/>
                      <a:pt x="21" y="155"/>
                      <a:pt x="16" y="152"/>
                    </a:cubicBezTo>
                    <a:cubicBezTo>
                      <a:pt x="11" y="148"/>
                      <a:pt x="8" y="144"/>
                      <a:pt x="5" y="138"/>
                    </a:cubicBezTo>
                    <a:cubicBezTo>
                      <a:pt x="2" y="133"/>
                      <a:pt x="0" y="126"/>
                      <a:pt x="0" y="119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43"/>
                      <a:pt x="2" y="36"/>
                      <a:pt x="5" y="30"/>
                    </a:cubicBezTo>
                    <a:cubicBezTo>
                      <a:pt x="9" y="23"/>
                      <a:pt x="13" y="18"/>
                      <a:pt x="18" y="15"/>
                    </a:cubicBezTo>
                    <a:cubicBezTo>
                      <a:pt x="24" y="11"/>
                      <a:pt x="30" y="8"/>
                      <a:pt x="37" y="6"/>
                    </a:cubicBezTo>
                    <a:cubicBezTo>
                      <a:pt x="45" y="3"/>
                      <a:pt x="52" y="2"/>
                      <a:pt x="59" y="1"/>
                    </a:cubicBezTo>
                    <a:cubicBezTo>
                      <a:pt x="66" y="0"/>
                      <a:pt x="73" y="0"/>
                      <a:pt x="80" y="0"/>
                    </a:cubicBezTo>
                    <a:cubicBezTo>
                      <a:pt x="103" y="0"/>
                      <a:pt x="125" y="1"/>
                      <a:pt x="146" y="5"/>
                    </a:cubicBezTo>
                    <a:cubicBezTo>
                      <a:pt x="146" y="34"/>
                      <a:pt x="146" y="34"/>
                      <a:pt x="146" y="34"/>
                    </a:cubicBezTo>
                    <a:cubicBezTo>
                      <a:pt x="126" y="29"/>
                      <a:pt x="104" y="27"/>
                      <a:pt x="80" y="27"/>
                    </a:cubicBezTo>
                    <a:cubicBezTo>
                      <a:pt x="53" y="27"/>
                      <a:pt x="39" y="35"/>
                      <a:pt x="39" y="51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24"/>
                      <a:pt x="43" y="130"/>
                      <a:pt x="50" y="133"/>
                    </a:cubicBezTo>
                    <a:cubicBezTo>
                      <a:pt x="58" y="136"/>
                      <a:pt x="69" y="138"/>
                      <a:pt x="84" y="138"/>
                    </a:cubicBezTo>
                    <a:cubicBezTo>
                      <a:pt x="92" y="138"/>
                      <a:pt x="101" y="136"/>
                      <a:pt x="110" y="134"/>
                    </a:cubicBezTo>
                    <a:cubicBezTo>
                      <a:pt x="110" y="97"/>
                      <a:pt x="110" y="97"/>
                      <a:pt x="110" y="97"/>
                    </a:cubicBezTo>
                    <a:cubicBezTo>
                      <a:pt x="84" y="97"/>
                      <a:pt x="84" y="97"/>
                      <a:pt x="84" y="97"/>
                    </a:cubicBezTo>
                    <a:cubicBezTo>
                      <a:pt x="84" y="71"/>
                      <a:pt x="84" y="71"/>
                      <a:pt x="84" y="71"/>
                    </a:cubicBezTo>
                    <a:cubicBezTo>
                      <a:pt x="147" y="71"/>
                      <a:pt x="147" y="71"/>
                      <a:pt x="147" y="71"/>
                    </a:cubicBezTo>
                    <a:lnTo>
                      <a:pt x="147" y="155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4" name="Freeform 28"/>
              <p:cNvSpPr>
                <a:spLocks noEditPoints="1"/>
              </p:cNvSpPr>
              <p:nvPr userDrawn="1"/>
            </p:nvSpPr>
            <p:spPr bwMode="auto">
              <a:xfrm>
                <a:off x="1697852" y="1402799"/>
                <a:ext cx="431129" cy="484862"/>
              </a:xfrm>
              <a:custGeom>
                <a:avLst/>
                <a:gdLst>
                  <a:gd name="T0" fmla="*/ 143 w 143"/>
                  <a:gd name="T1" fmla="*/ 161 h 161"/>
                  <a:gd name="T2" fmla="*/ 98 w 143"/>
                  <a:gd name="T3" fmla="*/ 161 h 161"/>
                  <a:gd name="T4" fmla="*/ 56 w 143"/>
                  <a:gd name="T5" fmla="*/ 98 h 161"/>
                  <a:gd name="T6" fmla="*/ 38 w 143"/>
                  <a:gd name="T7" fmla="*/ 98 h 161"/>
                  <a:gd name="T8" fmla="*/ 38 w 143"/>
                  <a:gd name="T9" fmla="*/ 161 h 161"/>
                  <a:gd name="T10" fmla="*/ 0 w 143"/>
                  <a:gd name="T11" fmla="*/ 161 h 161"/>
                  <a:gd name="T12" fmla="*/ 0 w 143"/>
                  <a:gd name="T13" fmla="*/ 0 h 161"/>
                  <a:gd name="T14" fmla="*/ 72 w 143"/>
                  <a:gd name="T15" fmla="*/ 0 h 161"/>
                  <a:gd name="T16" fmla="*/ 118 w 143"/>
                  <a:gd name="T17" fmla="*/ 8 h 161"/>
                  <a:gd name="T18" fmla="*/ 133 w 143"/>
                  <a:gd name="T19" fmla="*/ 34 h 161"/>
                  <a:gd name="T20" fmla="*/ 133 w 143"/>
                  <a:gd name="T21" fmla="*/ 62 h 161"/>
                  <a:gd name="T22" fmla="*/ 122 w 143"/>
                  <a:gd name="T23" fmla="*/ 85 h 161"/>
                  <a:gd name="T24" fmla="*/ 96 w 143"/>
                  <a:gd name="T25" fmla="*/ 95 h 161"/>
                  <a:gd name="T26" fmla="*/ 143 w 143"/>
                  <a:gd name="T27" fmla="*/ 161 h 161"/>
                  <a:gd name="T28" fmla="*/ 95 w 143"/>
                  <a:gd name="T29" fmla="*/ 55 h 161"/>
                  <a:gd name="T30" fmla="*/ 95 w 143"/>
                  <a:gd name="T31" fmla="*/ 43 h 161"/>
                  <a:gd name="T32" fmla="*/ 90 w 143"/>
                  <a:gd name="T33" fmla="*/ 31 h 161"/>
                  <a:gd name="T34" fmla="*/ 71 w 143"/>
                  <a:gd name="T35" fmla="*/ 28 h 161"/>
                  <a:gd name="T36" fmla="*/ 38 w 143"/>
                  <a:gd name="T37" fmla="*/ 28 h 161"/>
                  <a:gd name="T38" fmla="*/ 38 w 143"/>
                  <a:gd name="T39" fmla="*/ 72 h 161"/>
                  <a:gd name="T40" fmla="*/ 71 w 143"/>
                  <a:gd name="T41" fmla="*/ 72 h 161"/>
                  <a:gd name="T42" fmla="*/ 90 w 143"/>
                  <a:gd name="T43" fmla="*/ 69 h 161"/>
                  <a:gd name="T44" fmla="*/ 95 w 143"/>
                  <a:gd name="T45" fmla="*/ 5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3" h="161">
                    <a:moveTo>
                      <a:pt x="143" y="161"/>
                    </a:moveTo>
                    <a:cubicBezTo>
                      <a:pt x="98" y="161"/>
                      <a:pt x="98" y="161"/>
                      <a:pt x="98" y="161"/>
                    </a:cubicBezTo>
                    <a:cubicBezTo>
                      <a:pt x="56" y="98"/>
                      <a:pt x="56" y="98"/>
                      <a:pt x="56" y="98"/>
                    </a:cubicBezTo>
                    <a:cubicBezTo>
                      <a:pt x="38" y="98"/>
                      <a:pt x="38" y="98"/>
                      <a:pt x="38" y="98"/>
                    </a:cubicBezTo>
                    <a:cubicBezTo>
                      <a:pt x="38" y="161"/>
                      <a:pt x="38" y="161"/>
                      <a:pt x="38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8" y="3"/>
                      <a:pt x="118" y="8"/>
                    </a:cubicBezTo>
                    <a:cubicBezTo>
                      <a:pt x="128" y="13"/>
                      <a:pt x="133" y="22"/>
                      <a:pt x="133" y="34"/>
                    </a:cubicBezTo>
                    <a:cubicBezTo>
                      <a:pt x="133" y="62"/>
                      <a:pt x="133" y="62"/>
                      <a:pt x="133" y="62"/>
                    </a:cubicBezTo>
                    <a:cubicBezTo>
                      <a:pt x="133" y="72"/>
                      <a:pt x="129" y="79"/>
                      <a:pt x="122" y="85"/>
                    </a:cubicBezTo>
                    <a:cubicBezTo>
                      <a:pt x="115" y="90"/>
                      <a:pt x="106" y="93"/>
                      <a:pt x="96" y="95"/>
                    </a:cubicBezTo>
                    <a:lnTo>
                      <a:pt x="143" y="161"/>
                    </a:lnTo>
                    <a:close/>
                    <a:moveTo>
                      <a:pt x="95" y="55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90" y="31"/>
                    </a:cubicBezTo>
                    <a:cubicBezTo>
                      <a:pt x="86" y="29"/>
                      <a:pt x="80" y="28"/>
                      <a:pt x="71" y="28"/>
                    </a:cubicBezTo>
                    <a:cubicBezTo>
                      <a:pt x="38" y="28"/>
                      <a:pt x="38" y="28"/>
                      <a:pt x="38" y="28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80" y="72"/>
                      <a:pt x="87" y="71"/>
                      <a:pt x="90" y="69"/>
                    </a:cubicBezTo>
                    <a:cubicBezTo>
                      <a:pt x="93" y="66"/>
                      <a:pt x="95" y="61"/>
                      <a:pt x="95" y="55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5" name="Freeform 29"/>
              <p:cNvSpPr>
                <a:spLocks noEditPoints="1"/>
              </p:cNvSpPr>
              <p:nvPr userDrawn="1"/>
            </p:nvSpPr>
            <p:spPr bwMode="auto">
              <a:xfrm>
                <a:off x="2188536" y="1396552"/>
                <a:ext cx="458622" cy="497359"/>
              </a:xfrm>
              <a:custGeom>
                <a:avLst/>
                <a:gdLst>
                  <a:gd name="T0" fmla="*/ 152 w 152"/>
                  <a:gd name="T1" fmla="*/ 48 h 165"/>
                  <a:gd name="T2" fmla="*/ 152 w 152"/>
                  <a:gd name="T3" fmla="*/ 119 h 165"/>
                  <a:gd name="T4" fmla="*/ 145 w 152"/>
                  <a:gd name="T5" fmla="*/ 142 h 165"/>
                  <a:gd name="T6" fmla="*/ 126 w 152"/>
                  <a:gd name="T7" fmla="*/ 156 h 165"/>
                  <a:gd name="T8" fmla="*/ 102 w 152"/>
                  <a:gd name="T9" fmla="*/ 163 h 165"/>
                  <a:gd name="T10" fmla="*/ 76 w 152"/>
                  <a:gd name="T11" fmla="*/ 165 h 165"/>
                  <a:gd name="T12" fmla="*/ 52 w 152"/>
                  <a:gd name="T13" fmla="*/ 163 h 165"/>
                  <a:gd name="T14" fmla="*/ 28 w 152"/>
                  <a:gd name="T15" fmla="*/ 157 h 165"/>
                  <a:gd name="T16" fmla="*/ 8 w 152"/>
                  <a:gd name="T17" fmla="*/ 143 h 165"/>
                  <a:gd name="T18" fmla="*/ 0 w 152"/>
                  <a:gd name="T19" fmla="*/ 119 h 165"/>
                  <a:gd name="T20" fmla="*/ 0 w 152"/>
                  <a:gd name="T21" fmla="*/ 48 h 165"/>
                  <a:gd name="T22" fmla="*/ 6 w 152"/>
                  <a:gd name="T23" fmla="*/ 27 h 165"/>
                  <a:gd name="T24" fmla="*/ 19 w 152"/>
                  <a:gd name="T25" fmla="*/ 12 h 165"/>
                  <a:gd name="T26" fmla="*/ 38 w 152"/>
                  <a:gd name="T27" fmla="*/ 4 h 165"/>
                  <a:gd name="T28" fmla="*/ 58 w 152"/>
                  <a:gd name="T29" fmla="*/ 0 h 165"/>
                  <a:gd name="T30" fmla="*/ 76 w 152"/>
                  <a:gd name="T31" fmla="*/ 0 h 165"/>
                  <a:gd name="T32" fmla="*/ 95 w 152"/>
                  <a:gd name="T33" fmla="*/ 0 h 165"/>
                  <a:gd name="T34" fmla="*/ 115 w 152"/>
                  <a:gd name="T35" fmla="*/ 4 h 165"/>
                  <a:gd name="T36" fmla="*/ 134 w 152"/>
                  <a:gd name="T37" fmla="*/ 12 h 165"/>
                  <a:gd name="T38" fmla="*/ 147 w 152"/>
                  <a:gd name="T39" fmla="*/ 27 h 165"/>
                  <a:gd name="T40" fmla="*/ 152 w 152"/>
                  <a:gd name="T41" fmla="*/ 48 h 165"/>
                  <a:gd name="T42" fmla="*/ 114 w 152"/>
                  <a:gd name="T43" fmla="*/ 119 h 165"/>
                  <a:gd name="T44" fmla="*/ 114 w 152"/>
                  <a:gd name="T45" fmla="*/ 48 h 165"/>
                  <a:gd name="T46" fmla="*/ 104 w 152"/>
                  <a:gd name="T47" fmla="*/ 32 h 165"/>
                  <a:gd name="T48" fmla="*/ 76 w 152"/>
                  <a:gd name="T49" fmla="*/ 27 h 165"/>
                  <a:gd name="T50" fmla="*/ 48 w 152"/>
                  <a:gd name="T51" fmla="*/ 32 h 165"/>
                  <a:gd name="T52" fmla="*/ 39 w 152"/>
                  <a:gd name="T53" fmla="*/ 48 h 165"/>
                  <a:gd name="T54" fmla="*/ 39 w 152"/>
                  <a:gd name="T55" fmla="*/ 119 h 165"/>
                  <a:gd name="T56" fmla="*/ 42 w 152"/>
                  <a:gd name="T57" fmla="*/ 129 h 165"/>
                  <a:gd name="T58" fmla="*/ 51 w 152"/>
                  <a:gd name="T59" fmla="*/ 135 h 165"/>
                  <a:gd name="T60" fmla="*/ 63 w 152"/>
                  <a:gd name="T61" fmla="*/ 137 h 165"/>
                  <a:gd name="T62" fmla="*/ 77 w 152"/>
                  <a:gd name="T63" fmla="*/ 138 h 165"/>
                  <a:gd name="T64" fmla="*/ 90 w 152"/>
                  <a:gd name="T65" fmla="*/ 137 h 165"/>
                  <a:gd name="T66" fmla="*/ 102 w 152"/>
                  <a:gd name="T67" fmla="*/ 135 h 165"/>
                  <a:gd name="T68" fmla="*/ 111 w 152"/>
                  <a:gd name="T69" fmla="*/ 129 h 165"/>
                  <a:gd name="T70" fmla="*/ 114 w 152"/>
                  <a:gd name="T71" fmla="*/ 119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2" h="165">
                    <a:moveTo>
                      <a:pt x="152" y="48"/>
                    </a:moveTo>
                    <a:cubicBezTo>
                      <a:pt x="152" y="119"/>
                      <a:pt x="152" y="119"/>
                      <a:pt x="152" y="119"/>
                    </a:cubicBezTo>
                    <a:cubicBezTo>
                      <a:pt x="152" y="128"/>
                      <a:pt x="150" y="135"/>
                      <a:pt x="145" y="142"/>
                    </a:cubicBezTo>
                    <a:cubicBezTo>
                      <a:pt x="141" y="148"/>
                      <a:pt x="134" y="153"/>
                      <a:pt x="126" y="156"/>
                    </a:cubicBezTo>
                    <a:cubicBezTo>
                      <a:pt x="118" y="159"/>
                      <a:pt x="110" y="162"/>
                      <a:pt x="102" y="163"/>
                    </a:cubicBezTo>
                    <a:cubicBezTo>
                      <a:pt x="94" y="164"/>
                      <a:pt x="85" y="165"/>
                      <a:pt x="76" y="165"/>
                    </a:cubicBezTo>
                    <a:cubicBezTo>
                      <a:pt x="68" y="165"/>
                      <a:pt x="60" y="164"/>
                      <a:pt x="52" y="163"/>
                    </a:cubicBezTo>
                    <a:cubicBezTo>
                      <a:pt x="45" y="162"/>
                      <a:pt x="37" y="160"/>
                      <a:pt x="28" y="157"/>
                    </a:cubicBezTo>
                    <a:cubicBezTo>
                      <a:pt x="20" y="154"/>
                      <a:pt x="13" y="150"/>
                      <a:pt x="8" y="143"/>
                    </a:cubicBezTo>
                    <a:cubicBezTo>
                      <a:pt x="3" y="136"/>
                      <a:pt x="0" y="128"/>
                      <a:pt x="0" y="119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0"/>
                      <a:pt x="2" y="33"/>
                      <a:pt x="6" y="27"/>
                    </a:cubicBezTo>
                    <a:cubicBezTo>
                      <a:pt x="10" y="20"/>
                      <a:pt x="14" y="16"/>
                      <a:pt x="19" y="12"/>
                    </a:cubicBezTo>
                    <a:cubicBezTo>
                      <a:pt x="24" y="9"/>
                      <a:pt x="31" y="6"/>
                      <a:pt x="38" y="4"/>
                    </a:cubicBezTo>
                    <a:cubicBezTo>
                      <a:pt x="46" y="2"/>
                      <a:pt x="52" y="1"/>
                      <a:pt x="58" y="0"/>
                    </a:cubicBezTo>
                    <a:cubicBezTo>
                      <a:pt x="64" y="0"/>
                      <a:pt x="70" y="0"/>
                      <a:pt x="76" y="0"/>
                    </a:cubicBezTo>
                    <a:cubicBezTo>
                      <a:pt x="83" y="0"/>
                      <a:pt x="89" y="0"/>
                      <a:pt x="95" y="0"/>
                    </a:cubicBezTo>
                    <a:cubicBezTo>
                      <a:pt x="101" y="1"/>
                      <a:pt x="107" y="2"/>
                      <a:pt x="115" y="4"/>
                    </a:cubicBezTo>
                    <a:cubicBezTo>
                      <a:pt x="122" y="6"/>
                      <a:pt x="128" y="9"/>
                      <a:pt x="134" y="12"/>
                    </a:cubicBezTo>
                    <a:cubicBezTo>
                      <a:pt x="139" y="16"/>
                      <a:pt x="143" y="20"/>
                      <a:pt x="147" y="27"/>
                    </a:cubicBezTo>
                    <a:cubicBezTo>
                      <a:pt x="151" y="33"/>
                      <a:pt x="152" y="40"/>
                      <a:pt x="152" y="48"/>
                    </a:cubicBezTo>
                    <a:close/>
                    <a:moveTo>
                      <a:pt x="114" y="119"/>
                    </a:moveTo>
                    <a:cubicBezTo>
                      <a:pt x="114" y="48"/>
                      <a:pt x="114" y="48"/>
                      <a:pt x="114" y="48"/>
                    </a:cubicBezTo>
                    <a:cubicBezTo>
                      <a:pt x="114" y="40"/>
                      <a:pt x="111" y="35"/>
                      <a:pt x="104" y="32"/>
                    </a:cubicBezTo>
                    <a:cubicBezTo>
                      <a:pt x="98" y="29"/>
                      <a:pt x="89" y="27"/>
                      <a:pt x="76" y="27"/>
                    </a:cubicBezTo>
                    <a:cubicBezTo>
                      <a:pt x="64" y="27"/>
                      <a:pt x="54" y="29"/>
                      <a:pt x="48" y="32"/>
                    </a:cubicBezTo>
                    <a:cubicBezTo>
                      <a:pt x="42" y="35"/>
                      <a:pt x="39" y="40"/>
                      <a:pt x="39" y="48"/>
                    </a:cubicBezTo>
                    <a:cubicBezTo>
                      <a:pt x="39" y="119"/>
                      <a:pt x="39" y="119"/>
                      <a:pt x="39" y="119"/>
                    </a:cubicBezTo>
                    <a:cubicBezTo>
                      <a:pt x="39" y="123"/>
                      <a:pt x="40" y="126"/>
                      <a:pt x="42" y="129"/>
                    </a:cubicBezTo>
                    <a:cubicBezTo>
                      <a:pt x="44" y="132"/>
                      <a:pt x="47" y="133"/>
                      <a:pt x="51" y="135"/>
                    </a:cubicBezTo>
                    <a:cubicBezTo>
                      <a:pt x="55" y="136"/>
                      <a:pt x="59" y="137"/>
                      <a:pt x="63" y="137"/>
                    </a:cubicBezTo>
                    <a:cubicBezTo>
                      <a:pt x="67" y="137"/>
                      <a:pt x="71" y="138"/>
                      <a:pt x="77" y="138"/>
                    </a:cubicBezTo>
                    <a:cubicBezTo>
                      <a:pt x="82" y="138"/>
                      <a:pt x="87" y="137"/>
                      <a:pt x="90" y="137"/>
                    </a:cubicBezTo>
                    <a:cubicBezTo>
                      <a:pt x="94" y="137"/>
                      <a:pt x="98" y="136"/>
                      <a:pt x="102" y="135"/>
                    </a:cubicBezTo>
                    <a:cubicBezTo>
                      <a:pt x="106" y="133"/>
                      <a:pt x="109" y="132"/>
                      <a:pt x="111" y="129"/>
                    </a:cubicBezTo>
                    <a:cubicBezTo>
                      <a:pt x="113" y="126"/>
                      <a:pt x="114" y="123"/>
                      <a:pt x="114" y="119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6" name="Freeform 30"/>
              <p:cNvSpPr>
                <a:spLocks/>
              </p:cNvSpPr>
              <p:nvPr userDrawn="1"/>
            </p:nvSpPr>
            <p:spPr bwMode="auto">
              <a:xfrm>
                <a:off x="2736993" y="1402799"/>
                <a:ext cx="418634" cy="491111"/>
              </a:xfrm>
              <a:custGeom>
                <a:avLst/>
                <a:gdLst>
                  <a:gd name="T0" fmla="*/ 139 w 139"/>
                  <a:gd name="T1" fmla="*/ 0 h 163"/>
                  <a:gd name="T2" fmla="*/ 139 w 139"/>
                  <a:gd name="T3" fmla="*/ 117 h 163"/>
                  <a:gd name="T4" fmla="*/ 70 w 139"/>
                  <a:gd name="T5" fmla="*/ 163 h 163"/>
                  <a:gd name="T6" fmla="*/ 0 w 139"/>
                  <a:gd name="T7" fmla="*/ 117 h 163"/>
                  <a:gd name="T8" fmla="*/ 0 w 139"/>
                  <a:gd name="T9" fmla="*/ 0 h 163"/>
                  <a:gd name="T10" fmla="*/ 39 w 139"/>
                  <a:gd name="T11" fmla="*/ 0 h 163"/>
                  <a:gd name="T12" fmla="*/ 39 w 139"/>
                  <a:gd name="T13" fmla="*/ 117 h 163"/>
                  <a:gd name="T14" fmla="*/ 46 w 139"/>
                  <a:gd name="T15" fmla="*/ 132 h 163"/>
                  <a:gd name="T16" fmla="*/ 70 w 139"/>
                  <a:gd name="T17" fmla="*/ 136 h 163"/>
                  <a:gd name="T18" fmla="*/ 94 w 139"/>
                  <a:gd name="T19" fmla="*/ 132 h 163"/>
                  <a:gd name="T20" fmla="*/ 101 w 139"/>
                  <a:gd name="T21" fmla="*/ 117 h 163"/>
                  <a:gd name="T22" fmla="*/ 101 w 139"/>
                  <a:gd name="T23" fmla="*/ 0 h 163"/>
                  <a:gd name="T24" fmla="*/ 139 w 139"/>
                  <a:gd name="T2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9" h="163">
                    <a:moveTo>
                      <a:pt x="139" y="0"/>
                    </a:moveTo>
                    <a:cubicBezTo>
                      <a:pt x="139" y="117"/>
                      <a:pt x="139" y="117"/>
                      <a:pt x="139" y="117"/>
                    </a:cubicBezTo>
                    <a:cubicBezTo>
                      <a:pt x="139" y="148"/>
                      <a:pt x="116" y="163"/>
                      <a:pt x="70" y="163"/>
                    </a:cubicBezTo>
                    <a:cubicBezTo>
                      <a:pt x="23" y="163"/>
                      <a:pt x="0" y="148"/>
                      <a:pt x="0" y="11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117"/>
                      <a:pt x="39" y="117"/>
                      <a:pt x="39" y="117"/>
                    </a:cubicBezTo>
                    <a:cubicBezTo>
                      <a:pt x="39" y="124"/>
                      <a:pt x="41" y="129"/>
                      <a:pt x="46" y="132"/>
                    </a:cubicBezTo>
                    <a:cubicBezTo>
                      <a:pt x="51" y="134"/>
                      <a:pt x="59" y="136"/>
                      <a:pt x="70" y="136"/>
                    </a:cubicBezTo>
                    <a:cubicBezTo>
                      <a:pt x="81" y="136"/>
                      <a:pt x="89" y="134"/>
                      <a:pt x="94" y="132"/>
                    </a:cubicBezTo>
                    <a:cubicBezTo>
                      <a:pt x="98" y="129"/>
                      <a:pt x="101" y="124"/>
                      <a:pt x="101" y="117"/>
                    </a:cubicBezTo>
                    <a:cubicBezTo>
                      <a:pt x="101" y="0"/>
                      <a:pt x="101" y="0"/>
                      <a:pt x="101" y="0"/>
                    </a:cubicBezTo>
                    <a:lnTo>
                      <a:pt x="139" y="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7" name="Freeform 31"/>
              <p:cNvSpPr>
                <a:spLocks noEditPoints="1"/>
              </p:cNvSpPr>
              <p:nvPr userDrawn="1"/>
            </p:nvSpPr>
            <p:spPr bwMode="auto">
              <a:xfrm>
                <a:off x="3244380" y="1402797"/>
                <a:ext cx="386141" cy="484862"/>
              </a:xfrm>
              <a:custGeom>
                <a:avLst/>
                <a:gdLst>
                  <a:gd name="T0" fmla="*/ 128 w 128"/>
                  <a:gd name="T1" fmla="*/ 37 h 161"/>
                  <a:gd name="T2" fmla="*/ 128 w 128"/>
                  <a:gd name="T3" fmla="*/ 67 h 161"/>
                  <a:gd name="T4" fmla="*/ 112 w 128"/>
                  <a:gd name="T5" fmla="*/ 100 h 161"/>
                  <a:gd name="T6" fmla="*/ 60 w 128"/>
                  <a:gd name="T7" fmla="*/ 108 h 161"/>
                  <a:gd name="T8" fmla="*/ 39 w 128"/>
                  <a:gd name="T9" fmla="*/ 108 h 161"/>
                  <a:gd name="T10" fmla="*/ 39 w 128"/>
                  <a:gd name="T11" fmla="*/ 161 h 161"/>
                  <a:gd name="T12" fmla="*/ 0 w 128"/>
                  <a:gd name="T13" fmla="*/ 161 h 161"/>
                  <a:gd name="T14" fmla="*/ 0 w 128"/>
                  <a:gd name="T15" fmla="*/ 0 h 161"/>
                  <a:gd name="T16" fmla="*/ 65 w 128"/>
                  <a:gd name="T17" fmla="*/ 0 h 161"/>
                  <a:gd name="T18" fmla="*/ 113 w 128"/>
                  <a:gd name="T19" fmla="*/ 8 h 161"/>
                  <a:gd name="T20" fmla="*/ 128 w 128"/>
                  <a:gd name="T21" fmla="*/ 37 h 161"/>
                  <a:gd name="T22" fmla="*/ 91 w 128"/>
                  <a:gd name="T23" fmla="*/ 66 h 161"/>
                  <a:gd name="T24" fmla="*/ 91 w 128"/>
                  <a:gd name="T25" fmla="*/ 40 h 161"/>
                  <a:gd name="T26" fmla="*/ 85 w 128"/>
                  <a:gd name="T27" fmla="*/ 30 h 161"/>
                  <a:gd name="T28" fmla="*/ 63 w 128"/>
                  <a:gd name="T29" fmla="*/ 28 h 161"/>
                  <a:gd name="T30" fmla="*/ 39 w 128"/>
                  <a:gd name="T31" fmla="*/ 28 h 161"/>
                  <a:gd name="T32" fmla="*/ 39 w 128"/>
                  <a:gd name="T33" fmla="*/ 82 h 161"/>
                  <a:gd name="T34" fmla="*/ 63 w 128"/>
                  <a:gd name="T35" fmla="*/ 82 h 161"/>
                  <a:gd name="T36" fmla="*/ 85 w 128"/>
                  <a:gd name="T37" fmla="*/ 78 h 161"/>
                  <a:gd name="T38" fmla="*/ 91 w 128"/>
                  <a:gd name="T39" fmla="*/ 66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8" h="161">
                    <a:moveTo>
                      <a:pt x="128" y="37"/>
                    </a:moveTo>
                    <a:cubicBezTo>
                      <a:pt x="128" y="67"/>
                      <a:pt x="128" y="67"/>
                      <a:pt x="128" y="67"/>
                    </a:cubicBezTo>
                    <a:cubicBezTo>
                      <a:pt x="128" y="83"/>
                      <a:pt x="123" y="94"/>
                      <a:pt x="112" y="100"/>
                    </a:cubicBezTo>
                    <a:cubicBezTo>
                      <a:pt x="102" y="106"/>
                      <a:pt x="84" y="108"/>
                      <a:pt x="60" y="108"/>
                    </a:cubicBezTo>
                    <a:cubicBezTo>
                      <a:pt x="39" y="108"/>
                      <a:pt x="39" y="108"/>
                      <a:pt x="39" y="108"/>
                    </a:cubicBezTo>
                    <a:cubicBezTo>
                      <a:pt x="39" y="161"/>
                      <a:pt x="39" y="161"/>
                      <a:pt x="39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87" y="0"/>
                      <a:pt x="103" y="3"/>
                      <a:pt x="113" y="8"/>
                    </a:cubicBezTo>
                    <a:cubicBezTo>
                      <a:pt x="123" y="13"/>
                      <a:pt x="128" y="23"/>
                      <a:pt x="128" y="37"/>
                    </a:cubicBezTo>
                    <a:close/>
                    <a:moveTo>
                      <a:pt x="91" y="66"/>
                    </a:moveTo>
                    <a:cubicBezTo>
                      <a:pt x="91" y="40"/>
                      <a:pt x="91" y="40"/>
                      <a:pt x="91" y="40"/>
                    </a:cubicBezTo>
                    <a:cubicBezTo>
                      <a:pt x="91" y="35"/>
                      <a:pt x="89" y="32"/>
                      <a:pt x="85" y="30"/>
                    </a:cubicBezTo>
                    <a:cubicBezTo>
                      <a:pt x="81" y="29"/>
                      <a:pt x="73" y="28"/>
                      <a:pt x="63" y="28"/>
                    </a:cubicBezTo>
                    <a:cubicBezTo>
                      <a:pt x="39" y="28"/>
                      <a:pt x="39" y="28"/>
                      <a:pt x="39" y="28"/>
                    </a:cubicBezTo>
                    <a:cubicBezTo>
                      <a:pt x="39" y="82"/>
                      <a:pt x="39" y="82"/>
                      <a:pt x="39" y="82"/>
                    </a:cubicBezTo>
                    <a:cubicBezTo>
                      <a:pt x="63" y="82"/>
                      <a:pt x="63" y="82"/>
                      <a:pt x="63" y="82"/>
                    </a:cubicBezTo>
                    <a:cubicBezTo>
                      <a:pt x="73" y="82"/>
                      <a:pt x="80" y="81"/>
                      <a:pt x="85" y="78"/>
                    </a:cubicBezTo>
                    <a:cubicBezTo>
                      <a:pt x="89" y="76"/>
                      <a:pt x="91" y="72"/>
                      <a:pt x="91" y="66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37" name="Group 36"/>
            <p:cNvGrpSpPr/>
            <p:nvPr userDrawn="1"/>
          </p:nvGrpSpPr>
          <p:grpSpPr>
            <a:xfrm>
              <a:off x="314326" y="209071"/>
              <a:ext cx="2791230" cy="369145"/>
              <a:chOff x="314326" y="326116"/>
              <a:chExt cx="3760726" cy="497363"/>
            </a:xfrm>
            <a:grpFill/>
          </p:grpSpPr>
          <p:sp>
            <p:nvSpPr>
              <p:cNvPr id="41" name="Freeform 10"/>
              <p:cNvSpPr>
                <a:spLocks/>
              </p:cNvSpPr>
              <p:nvPr userDrawn="1"/>
            </p:nvSpPr>
            <p:spPr bwMode="auto">
              <a:xfrm>
                <a:off x="314326" y="332366"/>
                <a:ext cx="373645" cy="484863"/>
              </a:xfrm>
              <a:custGeom>
                <a:avLst/>
                <a:gdLst>
                  <a:gd name="T0" fmla="*/ 299 w 299"/>
                  <a:gd name="T1" fmla="*/ 388 h 388"/>
                  <a:gd name="T2" fmla="*/ 0 w 299"/>
                  <a:gd name="T3" fmla="*/ 388 h 388"/>
                  <a:gd name="T4" fmla="*/ 0 w 299"/>
                  <a:gd name="T5" fmla="*/ 0 h 388"/>
                  <a:gd name="T6" fmla="*/ 294 w 299"/>
                  <a:gd name="T7" fmla="*/ 0 h 388"/>
                  <a:gd name="T8" fmla="*/ 294 w 299"/>
                  <a:gd name="T9" fmla="*/ 68 h 388"/>
                  <a:gd name="T10" fmla="*/ 92 w 299"/>
                  <a:gd name="T11" fmla="*/ 68 h 388"/>
                  <a:gd name="T12" fmla="*/ 92 w 299"/>
                  <a:gd name="T13" fmla="*/ 157 h 388"/>
                  <a:gd name="T14" fmla="*/ 275 w 299"/>
                  <a:gd name="T15" fmla="*/ 157 h 388"/>
                  <a:gd name="T16" fmla="*/ 275 w 299"/>
                  <a:gd name="T17" fmla="*/ 222 h 388"/>
                  <a:gd name="T18" fmla="*/ 92 w 299"/>
                  <a:gd name="T19" fmla="*/ 222 h 388"/>
                  <a:gd name="T20" fmla="*/ 92 w 299"/>
                  <a:gd name="T21" fmla="*/ 321 h 388"/>
                  <a:gd name="T22" fmla="*/ 299 w 299"/>
                  <a:gd name="T23" fmla="*/ 321 h 388"/>
                  <a:gd name="T24" fmla="*/ 299 w 299"/>
                  <a:gd name="T25" fmla="*/ 38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9" h="388">
                    <a:moveTo>
                      <a:pt x="299" y="388"/>
                    </a:moveTo>
                    <a:lnTo>
                      <a:pt x="0" y="388"/>
                    </a:lnTo>
                    <a:lnTo>
                      <a:pt x="0" y="0"/>
                    </a:lnTo>
                    <a:lnTo>
                      <a:pt x="294" y="0"/>
                    </a:lnTo>
                    <a:lnTo>
                      <a:pt x="294" y="68"/>
                    </a:lnTo>
                    <a:lnTo>
                      <a:pt x="92" y="68"/>
                    </a:lnTo>
                    <a:lnTo>
                      <a:pt x="92" y="157"/>
                    </a:lnTo>
                    <a:lnTo>
                      <a:pt x="275" y="157"/>
                    </a:lnTo>
                    <a:lnTo>
                      <a:pt x="275" y="222"/>
                    </a:lnTo>
                    <a:lnTo>
                      <a:pt x="92" y="222"/>
                    </a:lnTo>
                    <a:lnTo>
                      <a:pt x="92" y="321"/>
                    </a:lnTo>
                    <a:lnTo>
                      <a:pt x="299" y="321"/>
                    </a:lnTo>
                    <a:lnTo>
                      <a:pt x="299" y="388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47" name="Freeform 11"/>
              <p:cNvSpPr>
                <a:spLocks/>
              </p:cNvSpPr>
              <p:nvPr userDrawn="1"/>
            </p:nvSpPr>
            <p:spPr bwMode="auto">
              <a:xfrm>
                <a:off x="787838" y="332366"/>
                <a:ext cx="418634" cy="491113"/>
              </a:xfrm>
              <a:custGeom>
                <a:avLst/>
                <a:gdLst>
                  <a:gd name="T0" fmla="*/ 139 w 139"/>
                  <a:gd name="T1" fmla="*/ 0 h 163"/>
                  <a:gd name="T2" fmla="*/ 139 w 139"/>
                  <a:gd name="T3" fmla="*/ 117 h 163"/>
                  <a:gd name="T4" fmla="*/ 69 w 139"/>
                  <a:gd name="T5" fmla="*/ 163 h 163"/>
                  <a:gd name="T6" fmla="*/ 0 w 139"/>
                  <a:gd name="T7" fmla="*/ 117 h 163"/>
                  <a:gd name="T8" fmla="*/ 0 w 139"/>
                  <a:gd name="T9" fmla="*/ 0 h 163"/>
                  <a:gd name="T10" fmla="*/ 38 w 139"/>
                  <a:gd name="T11" fmla="*/ 0 h 163"/>
                  <a:gd name="T12" fmla="*/ 38 w 139"/>
                  <a:gd name="T13" fmla="*/ 117 h 163"/>
                  <a:gd name="T14" fmla="*/ 46 w 139"/>
                  <a:gd name="T15" fmla="*/ 132 h 163"/>
                  <a:gd name="T16" fmla="*/ 70 w 139"/>
                  <a:gd name="T17" fmla="*/ 136 h 163"/>
                  <a:gd name="T18" fmla="*/ 93 w 139"/>
                  <a:gd name="T19" fmla="*/ 132 h 163"/>
                  <a:gd name="T20" fmla="*/ 100 w 139"/>
                  <a:gd name="T21" fmla="*/ 117 h 163"/>
                  <a:gd name="T22" fmla="*/ 100 w 139"/>
                  <a:gd name="T23" fmla="*/ 0 h 163"/>
                  <a:gd name="T24" fmla="*/ 139 w 139"/>
                  <a:gd name="T2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9" h="163">
                    <a:moveTo>
                      <a:pt x="139" y="0"/>
                    </a:moveTo>
                    <a:cubicBezTo>
                      <a:pt x="139" y="117"/>
                      <a:pt x="139" y="117"/>
                      <a:pt x="139" y="117"/>
                    </a:cubicBezTo>
                    <a:cubicBezTo>
                      <a:pt x="139" y="148"/>
                      <a:pt x="116" y="163"/>
                      <a:pt x="69" y="163"/>
                    </a:cubicBezTo>
                    <a:cubicBezTo>
                      <a:pt x="23" y="163"/>
                      <a:pt x="0" y="148"/>
                      <a:pt x="0" y="11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8" y="117"/>
                      <a:pt x="38" y="117"/>
                      <a:pt x="38" y="117"/>
                    </a:cubicBezTo>
                    <a:cubicBezTo>
                      <a:pt x="38" y="124"/>
                      <a:pt x="41" y="129"/>
                      <a:pt x="46" y="132"/>
                    </a:cubicBezTo>
                    <a:cubicBezTo>
                      <a:pt x="50" y="134"/>
                      <a:pt x="58" y="136"/>
                      <a:pt x="70" y="136"/>
                    </a:cubicBezTo>
                    <a:cubicBezTo>
                      <a:pt x="81" y="136"/>
                      <a:pt x="89" y="134"/>
                      <a:pt x="93" y="132"/>
                    </a:cubicBezTo>
                    <a:cubicBezTo>
                      <a:pt x="98" y="129"/>
                      <a:pt x="100" y="124"/>
                      <a:pt x="100" y="117"/>
                    </a:cubicBezTo>
                    <a:cubicBezTo>
                      <a:pt x="100" y="0"/>
                      <a:pt x="100" y="0"/>
                      <a:pt x="100" y="0"/>
                    </a:cubicBezTo>
                    <a:lnTo>
                      <a:pt x="139" y="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66" name="Freeform 12"/>
              <p:cNvSpPr>
                <a:spLocks noEditPoints="1"/>
              </p:cNvSpPr>
              <p:nvPr userDrawn="1"/>
            </p:nvSpPr>
            <p:spPr bwMode="auto">
              <a:xfrm>
                <a:off x="1311898" y="332366"/>
                <a:ext cx="431129" cy="484863"/>
              </a:xfrm>
              <a:custGeom>
                <a:avLst/>
                <a:gdLst>
                  <a:gd name="T0" fmla="*/ 143 w 143"/>
                  <a:gd name="T1" fmla="*/ 161 h 161"/>
                  <a:gd name="T2" fmla="*/ 98 w 143"/>
                  <a:gd name="T3" fmla="*/ 161 h 161"/>
                  <a:gd name="T4" fmla="*/ 56 w 143"/>
                  <a:gd name="T5" fmla="*/ 98 h 161"/>
                  <a:gd name="T6" fmla="*/ 38 w 143"/>
                  <a:gd name="T7" fmla="*/ 98 h 161"/>
                  <a:gd name="T8" fmla="*/ 38 w 143"/>
                  <a:gd name="T9" fmla="*/ 161 h 161"/>
                  <a:gd name="T10" fmla="*/ 0 w 143"/>
                  <a:gd name="T11" fmla="*/ 161 h 161"/>
                  <a:gd name="T12" fmla="*/ 0 w 143"/>
                  <a:gd name="T13" fmla="*/ 0 h 161"/>
                  <a:gd name="T14" fmla="*/ 72 w 143"/>
                  <a:gd name="T15" fmla="*/ 0 h 161"/>
                  <a:gd name="T16" fmla="*/ 118 w 143"/>
                  <a:gd name="T17" fmla="*/ 8 h 161"/>
                  <a:gd name="T18" fmla="*/ 133 w 143"/>
                  <a:gd name="T19" fmla="*/ 34 h 161"/>
                  <a:gd name="T20" fmla="*/ 133 w 143"/>
                  <a:gd name="T21" fmla="*/ 62 h 161"/>
                  <a:gd name="T22" fmla="*/ 122 w 143"/>
                  <a:gd name="T23" fmla="*/ 85 h 161"/>
                  <a:gd name="T24" fmla="*/ 96 w 143"/>
                  <a:gd name="T25" fmla="*/ 95 h 161"/>
                  <a:gd name="T26" fmla="*/ 143 w 143"/>
                  <a:gd name="T27" fmla="*/ 161 h 161"/>
                  <a:gd name="T28" fmla="*/ 95 w 143"/>
                  <a:gd name="T29" fmla="*/ 55 h 161"/>
                  <a:gd name="T30" fmla="*/ 95 w 143"/>
                  <a:gd name="T31" fmla="*/ 43 h 161"/>
                  <a:gd name="T32" fmla="*/ 90 w 143"/>
                  <a:gd name="T33" fmla="*/ 31 h 161"/>
                  <a:gd name="T34" fmla="*/ 72 w 143"/>
                  <a:gd name="T35" fmla="*/ 28 h 161"/>
                  <a:gd name="T36" fmla="*/ 38 w 143"/>
                  <a:gd name="T37" fmla="*/ 28 h 161"/>
                  <a:gd name="T38" fmla="*/ 38 w 143"/>
                  <a:gd name="T39" fmla="*/ 72 h 161"/>
                  <a:gd name="T40" fmla="*/ 72 w 143"/>
                  <a:gd name="T41" fmla="*/ 72 h 161"/>
                  <a:gd name="T42" fmla="*/ 90 w 143"/>
                  <a:gd name="T43" fmla="*/ 69 h 161"/>
                  <a:gd name="T44" fmla="*/ 95 w 143"/>
                  <a:gd name="T45" fmla="*/ 5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3" h="161">
                    <a:moveTo>
                      <a:pt x="143" y="161"/>
                    </a:moveTo>
                    <a:cubicBezTo>
                      <a:pt x="98" y="161"/>
                      <a:pt x="98" y="161"/>
                      <a:pt x="98" y="161"/>
                    </a:cubicBezTo>
                    <a:cubicBezTo>
                      <a:pt x="56" y="98"/>
                      <a:pt x="56" y="98"/>
                      <a:pt x="56" y="98"/>
                    </a:cubicBezTo>
                    <a:cubicBezTo>
                      <a:pt x="38" y="98"/>
                      <a:pt x="38" y="98"/>
                      <a:pt x="38" y="98"/>
                    </a:cubicBezTo>
                    <a:cubicBezTo>
                      <a:pt x="38" y="161"/>
                      <a:pt x="38" y="161"/>
                      <a:pt x="38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9" y="3"/>
                      <a:pt x="118" y="8"/>
                    </a:cubicBezTo>
                    <a:cubicBezTo>
                      <a:pt x="128" y="13"/>
                      <a:pt x="133" y="22"/>
                      <a:pt x="133" y="34"/>
                    </a:cubicBezTo>
                    <a:cubicBezTo>
                      <a:pt x="133" y="62"/>
                      <a:pt x="133" y="62"/>
                      <a:pt x="133" y="62"/>
                    </a:cubicBezTo>
                    <a:cubicBezTo>
                      <a:pt x="133" y="72"/>
                      <a:pt x="129" y="80"/>
                      <a:pt x="122" y="85"/>
                    </a:cubicBezTo>
                    <a:cubicBezTo>
                      <a:pt x="115" y="90"/>
                      <a:pt x="107" y="93"/>
                      <a:pt x="96" y="95"/>
                    </a:cubicBezTo>
                    <a:lnTo>
                      <a:pt x="143" y="161"/>
                    </a:lnTo>
                    <a:close/>
                    <a:moveTo>
                      <a:pt x="95" y="55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90" y="31"/>
                    </a:cubicBezTo>
                    <a:cubicBezTo>
                      <a:pt x="86" y="29"/>
                      <a:pt x="80" y="28"/>
                      <a:pt x="72" y="28"/>
                    </a:cubicBezTo>
                    <a:cubicBezTo>
                      <a:pt x="38" y="28"/>
                      <a:pt x="38" y="28"/>
                      <a:pt x="38" y="28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2" y="72"/>
                      <a:pt x="72" y="72"/>
                      <a:pt x="72" y="72"/>
                    </a:cubicBezTo>
                    <a:cubicBezTo>
                      <a:pt x="81" y="72"/>
                      <a:pt x="87" y="71"/>
                      <a:pt x="90" y="69"/>
                    </a:cubicBezTo>
                    <a:cubicBezTo>
                      <a:pt x="93" y="66"/>
                      <a:pt x="95" y="62"/>
                      <a:pt x="95" y="55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67" name="Freeform 13"/>
              <p:cNvSpPr>
                <a:spLocks noEditPoints="1"/>
              </p:cNvSpPr>
              <p:nvPr userDrawn="1"/>
            </p:nvSpPr>
            <p:spPr bwMode="auto">
              <a:xfrm>
                <a:off x="1800735" y="332366"/>
                <a:ext cx="493611" cy="484863"/>
              </a:xfrm>
              <a:custGeom>
                <a:avLst/>
                <a:gdLst>
                  <a:gd name="T0" fmla="*/ 395 w 395"/>
                  <a:gd name="T1" fmla="*/ 388 h 388"/>
                  <a:gd name="T2" fmla="*/ 301 w 395"/>
                  <a:gd name="T3" fmla="*/ 388 h 388"/>
                  <a:gd name="T4" fmla="*/ 268 w 395"/>
                  <a:gd name="T5" fmla="*/ 285 h 388"/>
                  <a:gd name="T6" fmla="*/ 125 w 395"/>
                  <a:gd name="T7" fmla="*/ 285 h 388"/>
                  <a:gd name="T8" fmla="*/ 92 w 395"/>
                  <a:gd name="T9" fmla="*/ 388 h 388"/>
                  <a:gd name="T10" fmla="*/ 0 w 395"/>
                  <a:gd name="T11" fmla="*/ 388 h 388"/>
                  <a:gd name="T12" fmla="*/ 142 w 395"/>
                  <a:gd name="T13" fmla="*/ 0 h 388"/>
                  <a:gd name="T14" fmla="*/ 256 w 395"/>
                  <a:gd name="T15" fmla="*/ 0 h 388"/>
                  <a:gd name="T16" fmla="*/ 395 w 395"/>
                  <a:gd name="T17" fmla="*/ 388 h 388"/>
                  <a:gd name="T18" fmla="*/ 246 w 395"/>
                  <a:gd name="T19" fmla="*/ 224 h 388"/>
                  <a:gd name="T20" fmla="*/ 198 w 395"/>
                  <a:gd name="T21" fmla="*/ 77 h 388"/>
                  <a:gd name="T22" fmla="*/ 195 w 395"/>
                  <a:gd name="T23" fmla="*/ 77 h 388"/>
                  <a:gd name="T24" fmla="*/ 147 w 395"/>
                  <a:gd name="T25" fmla="*/ 224 h 388"/>
                  <a:gd name="T26" fmla="*/ 246 w 395"/>
                  <a:gd name="T27" fmla="*/ 224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5" h="388">
                    <a:moveTo>
                      <a:pt x="395" y="388"/>
                    </a:moveTo>
                    <a:lnTo>
                      <a:pt x="301" y="388"/>
                    </a:lnTo>
                    <a:lnTo>
                      <a:pt x="268" y="285"/>
                    </a:lnTo>
                    <a:lnTo>
                      <a:pt x="125" y="285"/>
                    </a:lnTo>
                    <a:lnTo>
                      <a:pt x="92" y="388"/>
                    </a:lnTo>
                    <a:lnTo>
                      <a:pt x="0" y="388"/>
                    </a:lnTo>
                    <a:lnTo>
                      <a:pt x="142" y="0"/>
                    </a:lnTo>
                    <a:lnTo>
                      <a:pt x="256" y="0"/>
                    </a:lnTo>
                    <a:lnTo>
                      <a:pt x="395" y="388"/>
                    </a:lnTo>
                    <a:close/>
                    <a:moveTo>
                      <a:pt x="246" y="224"/>
                    </a:moveTo>
                    <a:lnTo>
                      <a:pt x="198" y="77"/>
                    </a:lnTo>
                    <a:lnTo>
                      <a:pt x="195" y="77"/>
                    </a:lnTo>
                    <a:lnTo>
                      <a:pt x="147" y="224"/>
                    </a:lnTo>
                    <a:lnTo>
                      <a:pt x="246" y="224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69" name="Freeform 14"/>
              <p:cNvSpPr>
                <a:spLocks/>
              </p:cNvSpPr>
              <p:nvPr userDrawn="1"/>
            </p:nvSpPr>
            <p:spPr bwMode="auto">
              <a:xfrm>
                <a:off x="2349541" y="326116"/>
                <a:ext cx="394889" cy="497359"/>
              </a:xfrm>
              <a:custGeom>
                <a:avLst/>
                <a:gdLst>
                  <a:gd name="T0" fmla="*/ 131 w 131"/>
                  <a:gd name="T1" fmla="*/ 106 h 165"/>
                  <a:gd name="T2" fmla="*/ 131 w 131"/>
                  <a:gd name="T3" fmla="*/ 117 h 165"/>
                  <a:gd name="T4" fmla="*/ 126 w 131"/>
                  <a:gd name="T5" fmla="*/ 141 h 165"/>
                  <a:gd name="T6" fmla="*/ 111 w 131"/>
                  <a:gd name="T7" fmla="*/ 156 h 165"/>
                  <a:gd name="T8" fmla="*/ 88 w 131"/>
                  <a:gd name="T9" fmla="*/ 163 h 165"/>
                  <a:gd name="T10" fmla="*/ 60 w 131"/>
                  <a:gd name="T11" fmla="*/ 165 h 165"/>
                  <a:gd name="T12" fmla="*/ 3 w 131"/>
                  <a:gd name="T13" fmla="*/ 161 h 165"/>
                  <a:gd name="T14" fmla="*/ 3 w 131"/>
                  <a:gd name="T15" fmla="*/ 131 h 165"/>
                  <a:gd name="T16" fmla="*/ 60 w 131"/>
                  <a:gd name="T17" fmla="*/ 138 h 165"/>
                  <a:gd name="T18" fmla="*/ 92 w 131"/>
                  <a:gd name="T19" fmla="*/ 121 h 165"/>
                  <a:gd name="T20" fmla="*/ 92 w 131"/>
                  <a:gd name="T21" fmla="*/ 111 h 165"/>
                  <a:gd name="T22" fmla="*/ 88 w 131"/>
                  <a:gd name="T23" fmla="*/ 99 h 165"/>
                  <a:gd name="T24" fmla="*/ 71 w 131"/>
                  <a:gd name="T25" fmla="*/ 94 h 165"/>
                  <a:gd name="T26" fmla="*/ 53 w 131"/>
                  <a:gd name="T27" fmla="*/ 94 h 165"/>
                  <a:gd name="T28" fmla="*/ 0 w 131"/>
                  <a:gd name="T29" fmla="*/ 53 h 165"/>
                  <a:gd name="T30" fmla="*/ 0 w 131"/>
                  <a:gd name="T31" fmla="*/ 41 h 165"/>
                  <a:gd name="T32" fmla="*/ 17 w 131"/>
                  <a:gd name="T33" fmla="*/ 10 h 165"/>
                  <a:gd name="T34" fmla="*/ 73 w 131"/>
                  <a:gd name="T35" fmla="*/ 0 h 165"/>
                  <a:gd name="T36" fmla="*/ 123 w 131"/>
                  <a:gd name="T37" fmla="*/ 3 h 165"/>
                  <a:gd name="T38" fmla="*/ 123 w 131"/>
                  <a:gd name="T39" fmla="*/ 32 h 165"/>
                  <a:gd name="T40" fmla="*/ 72 w 131"/>
                  <a:gd name="T41" fmla="*/ 27 h 165"/>
                  <a:gd name="T42" fmla="*/ 46 w 131"/>
                  <a:gd name="T43" fmla="*/ 31 h 165"/>
                  <a:gd name="T44" fmla="*/ 38 w 131"/>
                  <a:gd name="T45" fmla="*/ 41 h 165"/>
                  <a:gd name="T46" fmla="*/ 38 w 131"/>
                  <a:gd name="T47" fmla="*/ 53 h 165"/>
                  <a:gd name="T48" fmla="*/ 60 w 131"/>
                  <a:gd name="T49" fmla="*/ 65 h 165"/>
                  <a:gd name="T50" fmla="*/ 79 w 131"/>
                  <a:gd name="T51" fmla="*/ 65 h 165"/>
                  <a:gd name="T52" fmla="*/ 119 w 131"/>
                  <a:gd name="T53" fmla="*/ 76 h 165"/>
                  <a:gd name="T54" fmla="*/ 131 w 131"/>
                  <a:gd name="T55" fmla="*/ 106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1" h="165">
                    <a:moveTo>
                      <a:pt x="131" y="106"/>
                    </a:moveTo>
                    <a:cubicBezTo>
                      <a:pt x="131" y="117"/>
                      <a:pt x="131" y="117"/>
                      <a:pt x="131" y="117"/>
                    </a:cubicBezTo>
                    <a:cubicBezTo>
                      <a:pt x="131" y="127"/>
                      <a:pt x="129" y="135"/>
                      <a:pt x="126" y="141"/>
                    </a:cubicBezTo>
                    <a:cubicBezTo>
                      <a:pt x="122" y="148"/>
                      <a:pt x="117" y="153"/>
                      <a:pt x="111" y="156"/>
                    </a:cubicBezTo>
                    <a:cubicBezTo>
                      <a:pt x="104" y="159"/>
                      <a:pt x="96" y="162"/>
                      <a:pt x="88" y="163"/>
                    </a:cubicBezTo>
                    <a:cubicBezTo>
                      <a:pt x="80" y="164"/>
                      <a:pt x="71" y="165"/>
                      <a:pt x="60" y="165"/>
                    </a:cubicBezTo>
                    <a:cubicBezTo>
                      <a:pt x="45" y="165"/>
                      <a:pt x="26" y="164"/>
                      <a:pt x="3" y="161"/>
                    </a:cubicBezTo>
                    <a:cubicBezTo>
                      <a:pt x="3" y="131"/>
                      <a:pt x="3" y="131"/>
                      <a:pt x="3" y="131"/>
                    </a:cubicBezTo>
                    <a:cubicBezTo>
                      <a:pt x="30" y="136"/>
                      <a:pt x="49" y="138"/>
                      <a:pt x="60" y="138"/>
                    </a:cubicBezTo>
                    <a:cubicBezTo>
                      <a:pt x="82" y="138"/>
                      <a:pt x="92" y="132"/>
                      <a:pt x="92" y="121"/>
                    </a:cubicBezTo>
                    <a:cubicBezTo>
                      <a:pt x="92" y="111"/>
                      <a:pt x="92" y="111"/>
                      <a:pt x="92" y="111"/>
                    </a:cubicBezTo>
                    <a:cubicBezTo>
                      <a:pt x="92" y="106"/>
                      <a:pt x="91" y="102"/>
                      <a:pt x="88" y="99"/>
                    </a:cubicBezTo>
                    <a:cubicBezTo>
                      <a:pt x="85" y="96"/>
                      <a:pt x="80" y="94"/>
                      <a:pt x="71" y="94"/>
                    </a:cubicBezTo>
                    <a:cubicBezTo>
                      <a:pt x="53" y="94"/>
                      <a:pt x="53" y="94"/>
                      <a:pt x="53" y="94"/>
                    </a:cubicBezTo>
                    <a:cubicBezTo>
                      <a:pt x="17" y="94"/>
                      <a:pt x="0" y="81"/>
                      <a:pt x="0" y="5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27"/>
                      <a:pt x="6" y="17"/>
                      <a:pt x="17" y="10"/>
                    </a:cubicBezTo>
                    <a:cubicBezTo>
                      <a:pt x="29" y="3"/>
                      <a:pt x="47" y="0"/>
                      <a:pt x="73" y="0"/>
                    </a:cubicBezTo>
                    <a:cubicBezTo>
                      <a:pt x="85" y="0"/>
                      <a:pt x="102" y="1"/>
                      <a:pt x="123" y="3"/>
                    </a:cubicBezTo>
                    <a:cubicBezTo>
                      <a:pt x="123" y="32"/>
                      <a:pt x="123" y="32"/>
                      <a:pt x="123" y="32"/>
                    </a:cubicBezTo>
                    <a:cubicBezTo>
                      <a:pt x="98" y="29"/>
                      <a:pt x="81" y="27"/>
                      <a:pt x="72" y="27"/>
                    </a:cubicBezTo>
                    <a:cubicBezTo>
                      <a:pt x="59" y="27"/>
                      <a:pt x="50" y="28"/>
                      <a:pt x="46" y="31"/>
                    </a:cubicBezTo>
                    <a:cubicBezTo>
                      <a:pt x="41" y="33"/>
                      <a:pt x="38" y="36"/>
                      <a:pt x="38" y="41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61"/>
                      <a:pt x="45" y="65"/>
                      <a:pt x="60" y="65"/>
                    </a:cubicBezTo>
                    <a:cubicBezTo>
                      <a:pt x="79" y="65"/>
                      <a:pt x="79" y="65"/>
                      <a:pt x="79" y="65"/>
                    </a:cubicBezTo>
                    <a:cubicBezTo>
                      <a:pt x="98" y="65"/>
                      <a:pt x="111" y="69"/>
                      <a:pt x="119" y="76"/>
                    </a:cubicBezTo>
                    <a:cubicBezTo>
                      <a:pt x="127" y="83"/>
                      <a:pt x="131" y="93"/>
                      <a:pt x="131" y="106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0" name="Rectangle 15"/>
              <p:cNvSpPr>
                <a:spLocks noChangeArrowheads="1"/>
              </p:cNvSpPr>
              <p:nvPr userDrawn="1"/>
            </p:nvSpPr>
            <p:spPr bwMode="auto">
              <a:xfrm>
                <a:off x="2854100" y="332365"/>
                <a:ext cx="114968" cy="484863"/>
              </a:xfrm>
              <a:prstGeom prst="rect">
                <a:avLst/>
              </a:pr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1" name="Freeform 16"/>
              <p:cNvSpPr>
                <a:spLocks noEditPoints="1"/>
              </p:cNvSpPr>
              <p:nvPr userDrawn="1"/>
            </p:nvSpPr>
            <p:spPr bwMode="auto">
              <a:xfrm>
                <a:off x="3049957" y="332365"/>
                <a:ext cx="493611" cy="484863"/>
              </a:xfrm>
              <a:custGeom>
                <a:avLst/>
                <a:gdLst>
                  <a:gd name="T0" fmla="*/ 395 w 395"/>
                  <a:gd name="T1" fmla="*/ 388 h 388"/>
                  <a:gd name="T2" fmla="*/ 301 w 395"/>
                  <a:gd name="T3" fmla="*/ 388 h 388"/>
                  <a:gd name="T4" fmla="*/ 268 w 395"/>
                  <a:gd name="T5" fmla="*/ 285 h 388"/>
                  <a:gd name="T6" fmla="*/ 125 w 395"/>
                  <a:gd name="T7" fmla="*/ 285 h 388"/>
                  <a:gd name="T8" fmla="*/ 92 w 395"/>
                  <a:gd name="T9" fmla="*/ 388 h 388"/>
                  <a:gd name="T10" fmla="*/ 0 w 395"/>
                  <a:gd name="T11" fmla="*/ 388 h 388"/>
                  <a:gd name="T12" fmla="*/ 142 w 395"/>
                  <a:gd name="T13" fmla="*/ 0 h 388"/>
                  <a:gd name="T14" fmla="*/ 256 w 395"/>
                  <a:gd name="T15" fmla="*/ 0 h 388"/>
                  <a:gd name="T16" fmla="*/ 395 w 395"/>
                  <a:gd name="T17" fmla="*/ 388 h 388"/>
                  <a:gd name="T18" fmla="*/ 246 w 395"/>
                  <a:gd name="T19" fmla="*/ 224 h 388"/>
                  <a:gd name="T20" fmla="*/ 198 w 395"/>
                  <a:gd name="T21" fmla="*/ 77 h 388"/>
                  <a:gd name="T22" fmla="*/ 195 w 395"/>
                  <a:gd name="T23" fmla="*/ 77 h 388"/>
                  <a:gd name="T24" fmla="*/ 147 w 395"/>
                  <a:gd name="T25" fmla="*/ 224 h 388"/>
                  <a:gd name="T26" fmla="*/ 246 w 395"/>
                  <a:gd name="T27" fmla="*/ 224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5" h="388">
                    <a:moveTo>
                      <a:pt x="395" y="388"/>
                    </a:moveTo>
                    <a:lnTo>
                      <a:pt x="301" y="388"/>
                    </a:lnTo>
                    <a:lnTo>
                      <a:pt x="268" y="285"/>
                    </a:lnTo>
                    <a:lnTo>
                      <a:pt x="125" y="285"/>
                    </a:lnTo>
                    <a:lnTo>
                      <a:pt x="92" y="388"/>
                    </a:lnTo>
                    <a:lnTo>
                      <a:pt x="0" y="388"/>
                    </a:lnTo>
                    <a:lnTo>
                      <a:pt x="142" y="0"/>
                    </a:lnTo>
                    <a:lnTo>
                      <a:pt x="256" y="0"/>
                    </a:lnTo>
                    <a:lnTo>
                      <a:pt x="395" y="388"/>
                    </a:lnTo>
                    <a:close/>
                    <a:moveTo>
                      <a:pt x="246" y="224"/>
                    </a:moveTo>
                    <a:lnTo>
                      <a:pt x="198" y="77"/>
                    </a:lnTo>
                    <a:lnTo>
                      <a:pt x="195" y="77"/>
                    </a:lnTo>
                    <a:lnTo>
                      <a:pt x="147" y="224"/>
                    </a:lnTo>
                    <a:lnTo>
                      <a:pt x="246" y="224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2" name="Freeform 17"/>
              <p:cNvSpPr>
                <a:spLocks/>
              </p:cNvSpPr>
              <p:nvPr userDrawn="1"/>
            </p:nvSpPr>
            <p:spPr bwMode="auto">
              <a:xfrm>
                <a:off x="3620180" y="332365"/>
                <a:ext cx="454872" cy="484863"/>
              </a:xfrm>
              <a:custGeom>
                <a:avLst/>
                <a:gdLst>
                  <a:gd name="T0" fmla="*/ 364 w 364"/>
                  <a:gd name="T1" fmla="*/ 388 h 388"/>
                  <a:gd name="T2" fmla="*/ 270 w 364"/>
                  <a:gd name="T3" fmla="*/ 388 h 388"/>
                  <a:gd name="T4" fmla="*/ 82 w 364"/>
                  <a:gd name="T5" fmla="*/ 121 h 388"/>
                  <a:gd name="T6" fmla="*/ 82 w 364"/>
                  <a:gd name="T7" fmla="*/ 388 h 388"/>
                  <a:gd name="T8" fmla="*/ 0 w 364"/>
                  <a:gd name="T9" fmla="*/ 388 h 388"/>
                  <a:gd name="T10" fmla="*/ 0 w 364"/>
                  <a:gd name="T11" fmla="*/ 0 h 388"/>
                  <a:gd name="T12" fmla="*/ 94 w 364"/>
                  <a:gd name="T13" fmla="*/ 0 h 388"/>
                  <a:gd name="T14" fmla="*/ 279 w 364"/>
                  <a:gd name="T15" fmla="*/ 265 h 388"/>
                  <a:gd name="T16" fmla="*/ 279 w 364"/>
                  <a:gd name="T17" fmla="*/ 0 h 388"/>
                  <a:gd name="T18" fmla="*/ 364 w 364"/>
                  <a:gd name="T19" fmla="*/ 0 h 388"/>
                  <a:gd name="T20" fmla="*/ 364 w 364"/>
                  <a:gd name="T21" fmla="*/ 38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4" h="388">
                    <a:moveTo>
                      <a:pt x="364" y="388"/>
                    </a:moveTo>
                    <a:lnTo>
                      <a:pt x="270" y="388"/>
                    </a:lnTo>
                    <a:lnTo>
                      <a:pt x="82" y="121"/>
                    </a:lnTo>
                    <a:lnTo>
                      <a:pt x="82" y="388"/>
                    </a:lnTo>
                    <a:lnTo>
                      <a:pt x="0" y="388"/>
                    </a:lnTo>
                    <a:lnTo>
                      <a:pt x="0" y="0"/>
                    </a:lnTo>
                    <a:lnTo>
                      <a:pt x="94" y="0"/>
                    </a:lnTo>
                    <a:lnTo>
                      <a:pt x="279" y="265"/>
                    </a:lnTo>
                    <a:lnTo>
                      <a:pt x="279" y="0"/>
                    </a:lnTo>
                    <a:lnTo>
                      <a:pt x="364" y="0"/>
                    </a:lnTo>
                    <a:lnTo>
                      <a:pt x="364" y="388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7BF148AC-0540-4140-826E-D8A069924931}"/>
              </a:ext>
            </a:extLst>
          </p:cNvPr>
          <p:cNvSpPr/>
          <p:nvPr userDrawn="1"/>
        </p:nvSpPr>
        <p:spPr>
          <a:xfrm>
            <a:off x="7172961" y="0"/>
            <a:ext cx="5019040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48000"/>
                </a:srgbClr>
              </a:gs>
              <a:gs pos="50000">
                <a:srgbClr val="000000">
                  <a:alpha val="0"/>
                </a:srgbClr>
              </a:gs>
            </a:gsLst>
            <a:lin ang="81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87" name="Picture 86"/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455" b="21818"/>
          <a:stretch/>
        </p:blipFill>
        <p:spPr>
          <a:xfrm>
            <a:off x="10439402" y="240387"/>
            <a:ext cx="1530890" cy="1041871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821E6D0C-E0F7-4B7E-AD91-5196AA0965F0}"/>
              </a:ext>
            </a:extLst>
          </p:cNvPr>
          <p:cNvGrpSpPr/>
          <p:nvPr userDrawn="1"/>
        </p:nvGrpSpPr>
        <p:grpSpPr>
          <a:xfrm>
            <a:off x="4331846" y="-1"/>
            <a:ext cx="2736445" cy="6856917"/>
            <a:chOff x="-3717926" y="327025"/>
            <a:chExt cx="2473326" cy="6197600"/>
          </a:xfrm>
        </p:grpSpPr>
        <p:sp>
          <p:nvSpPr>
            <p:cNvPr id="46" name="Freeform 87">
              <a:extLst>
                <a:ext uri="{FF2B5EF4-FFF2-40B4-BE49-F238E27FC236}">
                  <a16:creationId xmlns:a16="http://schemas.microsoft.com/office/drawing/2014/main" id="{632CCA2A-EBAF-44BB-A7BA-CA3CE4416F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3430588" y="327025"/>
              <a:ext cx="1905001" cy="6197600"/>
            </a:xfrm>
            <a:custGeom>
              <a:avLst/>
              <a:gdLst>
                <a:gd name="T0" fmla="*/ 503 w 503"/>
                <a:gd name="T1" fmla="*/ 1644 h 1644"/>
                <a:gd name="T2" fmla="*/ 486 w 503"/>
                <a:gd name="T3" fmla="*/ 0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3" h="1644">
                  <a:moveTo>
                    <a:pt x="503" y="1644"/>
                  </a:moveTo>
                  <a:cubicBezTo>
                    <a:pt x="0" y="1088"/>
                    <a:pt x="382" y="212"/>
                    <a:pt x="486" y="0"/>
                  </a:cubicBezTo>
                </a:path>
              </a:pathLst>
            </a:custGeom>
            <a:noFill/>
            <a:ln w="15875" cap="rnd">
              <a:solidFill>
                <a:srgbClr val="5A656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88">
              <a:extLst>
                <a:ext uri="{FF2B5EF4-FFF2-40B4-BE49-F238E27FC236}">
                  <a16:creationId xmlns:a16="http://schemas.microsoft.com/office/drawing/2014/main" id="{C6A5B35F-C721-406C-8B76-04524C0BD2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3532188" y="327025"/>
              <a:ext cx="2074863" cy="6197600"/>
            </a:xfrm>
            <a:custGeom>
              <a:avLst/>
              <a:gdLst>
                <a:gd name="T0" fmla="*/ 548 w 548"/>
                <a:gd name="T1" fmla="*/ 1644 h 1644"/>
                <a:gd name="T2" fmla="*/ 430 w 548"/>
                <a:gd name="T3" fmla="*/ 0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8" h="1644">
                  <a:moveTo>
                    <a:pt x="548" y="1644"/>
                  </a:moveTo>
                  <a:cubicBezTo>
                    <a:pt x="0" y="1128"/>
                    <a:pt x="324" y="247"/>
                    <a:pt x="430" y="0"/>
                  </a:cubicBezTo>
                </a:path>
              </a:pathLst>
            </a:custGeom>
            <a:noFill/>
            <a:ln w="15875" cap="rnd">
              <a:solidFill>
                <a:srgbClr val="5A656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89">
              <a:extLst>
                <a:ext uri="{FF2B5EF4-FFF2-40B4-BE49-F238E27FC236}">
                  <a16:creationId xmlns:a16="http://schemas.microsoft.com/office/drawing/2014/main" id="{2C89EF69-27F0-4118-AD8B-9353B7E36E2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3627438" y="327025"/>
              <a:ext cx="2254251" cy="6197600"/>
            </a:xfrm>
            <a:custGeom>
              <a:avLst/>
              <a:gdLst>
                <a:gd name="T0" fmla="*/ 595 w 595"/>
                <a:gd name="T1" fmla="*/ 1644 h 1644"/>
                <a:gd name="T2" fmla="*/ 372 w 595"/>
                <a:gd name="T3" fmla="*/ 0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95" h="1644">
                  <a:moveTo>
                    <a:pt x="595" y="1644"/>
                  </a:moveTo>
                  <a:cubicBezTo>
                    <a:pt x="0" y="1169"/>
                    <a:pt x="268" y="279"/>
                    <a:pt x="372" y="0"/>
                  </a:cubicBezTo>
                </a:path>
              </a:pathLst>
            </a:custGeom>
            <a:noFill/>
            <a:ln w="15875" cap="rnd">
              <a:solidFill>
                <a:srgbClr val="F99D2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90">
              <a:extLst>
                <a:ext uri="{FF2B5EF4-FFF2-40B4-BE49-F238E27FC236}">
                  <a16:creationId xmlns:a16="http://schemas.microsoft.com/office/drawing/2014/main" id="{3A98A419-73B4-4548-97B3-E19118E869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3717926" y="327025"/>
              <a:ext cx="2473326" cy="6197600"/>
            </a:xfrm>
            <a:custGeom>
              <a:avLst/>
              <a:gdLst>
                <a:gd name="T0" fmla="*/ 653 w 653"/>
                <a:gd name="T1" fmla="*/ 1644 h 1644"/>
                <a:gd name="T2" fmla="*/ 317 w 653"/>
                <a:gd name="T3" fmla="*/ 0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53" h="1644">
                  <a:moveTo>
                    <a:pt x="653" y="1644"/>
                  </a:moveTo>
                  <a:cubicBezTo>
                    <a:pt x="0" y="1212"/>
                    <a:pt x="219" y="307"/>
                    <a:pt x="317" y="0"/>
                  </a:cubicBezTo>
                </a:path>
              </a:pathLst>
            </a:custGeom>
            <a:noFill/>
            <a:ln w="15875" cap="rnd">
              <a:solidFill>
                <a:srgbClr val="F99D2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91">
              <a:extLst>
                <a:ext uri="{FF2B5EF4-FFF2-40B4-BE49-F238E27FC236}">
                  <a16:creationId xmlns:a16="http://schemas.microsoft.com/office/drawing/2014/main" id="{CA52F18D-678E-4C63-A950-69F3576EFF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3335338" y="327025"/>
              <a:ext cx="2068513" cy="6197600"/>
            </a:xfrm>
            <a:custGeom>
              <a:avLst/>
              <a:gdLst>
                <a:gd name="T0" fmla="*/ 465 w 546"/>
                <a:gd name="T1" fmla="*/ 1644 h 1644"/>
                <a:gd name="T2" fmla="*/ 546 w 546"/>
                <a:gd name="T3" fmla="*/ 0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6" h="1644">
                  <a:moveTo>
                    <a:pt x="465" y="1644"/>
                  </a:moveTo>
                  <a:cubicBezTo>
                    <a:pt x="0" y="1046"/>
                    <a:pt x="454" y="166"/>
                    <a:pt x="546" y="0"/>
                  </a:cubicBezTo>
                </a:path>
              </a:pathLst>
            </a:custGeom>
            <a:noFill/>
            <a:ln w="15875" cap="rnd">
              <a:solidFill>
                <a:srgbClr val="5A656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481122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065738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056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24589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14325" y="5243512"/>
            <a:ext cx="11557000" cy="16144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291586" indent="0">
              <a:buNone/>
              <a:defRPr sz="2400">
                <a:solidFill>
                  <a:schemeClr val="bg1"/>
                </a:solidFill>
              </a:defRPr>
            </a:lvl2pPr>
            <a:lvl3pPr marL="583171" indent="0">
              <a:buNone/>
              <a:defRPr sz="2400">
                <a:solidFill>
                  <a:schemeClr val="bg1"/>
                </a:solidFill>
              </a:defRPr>
            </a:lvl3pPr>
            <a:lvl4pPr marL="874756" indent="0">
              <a:buNone/>
              <a:defRPr sz="2400">
                <a:solidFill>
                  <a:schemeClr val="bg1"/>
                </a:solidFill>
              </a:defRPr>
            </a:lvl4pPr>
            <a:lvl5pPr marL="1166341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5243513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70000"/>
                </a:srgbClr>
              </a:gs>
              <a:gs pos="47000">
                <a:srgbClr val="000000">
                  <a:alpha val="0"/>
                </a:srgbClr>
              </a:gs>
            </a:gsLst>
            <a:lin ang="81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0042" y="285086"/>
            <a:ext cx="3159378" cy="9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476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82981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081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243966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12192000" cy="5243513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70000"/>
                </a:srgbClr>
              </a:gs>
              <a:gs pos="47000">
                <a:srgbClr val="000000">
                  <a:alpha val="0"/>
                </a:srgbClr>
              </a:gs>
            </a:gsLst>
            <a:lin ang="81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14325" y="5243512"/>
            <a:ext cx="11557000" cy="16144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291586" indent="0">
              <a:buNone/>
              <a:defRPr sz="2400">
                <a:solidFill>
                  <a:schemeClr val="bg1"/>
                </a:solidFill>
              </a:defRPr>
            </a:lvl2pPr>
            <a:lvl3pPr marL="583171" indent="0">
              <a:buNone/>
              <a:defRPr sz="2400">
                <a:solidFill>
                  <a:schemeClr val="bg1"/>
                </a:solidFill>
              </a:defRPr>
            </a:lvl3pPr>
            <a:lvl4pPr marL="874756" indent="0">
              <a:buNone/>
              <a:defRPr sz="2400">
                <a:solidFill>
                  <a:schemeClr val="bg1"/>
                </a:solidFill>
              </a:defRPr>
            </a:lvl4pPr>
            <a:lvl5pPr marL="1166341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insert text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0042" y="285086"/>
            <a:ext cx="3159378" cy="9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4684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986896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04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1" cy="52451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12192000" cy="5243513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70000"/>
                </a:srgbClr>
              </a:gs>
              <a:gs pos="47000">
                <a:srgbClr val="000000">
                  <a:alpha val="0"/>
                </a:srgbClr>
              </a:gs>
            </a:gsLst>
            <a:lin ang="81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14325" y="5243512"/>
            <a:ext cx="11557000" cy="16144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291586" indent="0">
              <a:buNone/>
              <a:defRPr sz="2400">
                <a:solidFill>
                  <a:schemeClr val="bg1"/>
                </a:solidFill>
              </a:defRPr>
            </a:lvl2pPr>
            <a:lvl3pPr marL="583171" indent="0">
              <a:buNone/>
              <a:defRPr sz="2400">
                <a:solidFill>
                  <a:schemeClr val="bg1"/>
                </a:solidFill>
              </a:defRPr>
            </a:lvl3pPr>
            <a:lvl4pPr marL="874756" indent="0">
              <a:buNone/>
              <a:defRPr sz="2400">
                <a:solidFill>
                  <a:schemeClr val="bg1"/>
                </a:solidFill>
              </a:defRPr>
            </a:lvl4pPr>
            <a:lvl5pPr marL="1166341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insert text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0042" y="285086"/>
            <a:ext cx="3159378" cy="9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049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81946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28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52451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12192000" cy="5243513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70000"/>
                </a:srgbClr>
              </a:gs>
              <a:gs pos="47000">
                <a:srgbClr val="000000">
                  <a:alpha val="0"/>
                </a:srgbClr>
              </a:gs>
            </a:gsLst>
            <a:lin ang="81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14325" y="5243512"/>
            <a:ext cx="11557000" cy="16144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291586" indent="0">
              <a:buNone/>
              <a:defRPr sz="2400">
                <a:solidFill>
                  <a:schemeClr val="bg1"/>
                </a:solidFill>
              </a:defRPr>
            </a:lvl2pPr>
            <a:lvl3pPr marL="583171" indent="0">
              <a:buNone/>
              <a:defRPr sz="2400">
                <a:solidFill>
                  <a:schemeClr val="bg1"/>
                </a:solidFill>
              </a:defRPr>
            </a:lvl3pPr>
            <a:lvl4pPr marL="874756" indent="0">
              <a:buNone/>
              <a:defRPr sz="2400">
                <a:solidFill>
                  <a:schemeClr val="bg1"/>
                </a:solidFill>
              </a:defRPr>
            </a:lvl4pPr>
            <a:lvl5pPr marL="1166341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insert text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0042" y="285086"/>
            <a:ext cx="3159378" cy="9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0064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90979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52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5245099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12192000" cy="5243513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70000"/>
                </a:srgbClr>
              </a:gs>
              <a:gs pos="47000">
                <a:srgbClr val="000000">
                  <a:alpha val="0"/>
                </a:srgbClr>
              </a:gs>
            </a:gsLst>
            <a:lin ang="81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14325" y="5243512"/>
            <a:ext cx="11557000" cy="16144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291586" indent="0">
              <a:buNone/>
              <a:defRPr sz="2400">
                <a:solidFill>
                  <a:schemeClr val="bg1"/>
                </a:solidFill>
              </a:defRPr>
            </a:lvl2pPr>
            <a:lvl3pPr marL="583171" indent="0">
              <a:buNone/>
              <a:defRPr sz="2400">
                <a:solidFill>
                  <a:schemeClr val="bg1"/>
                </a:solidFill>
              </a:defRPr>
            </a:lvl3pPr>
            <a:lvl4pPr marL="874756" indent="0">
              <a:buNone/>
              <a:defRPr sz="2400">
                <a:solidFill>
                  <a:schemeClr val="bg1"/>
                </a:solidFill>
              </a:defRPr>
            </a:lvl4pPr>
            <a:lvl5pPr marL="1166341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insert text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0042" y="285086"/>
            <a:ext cx="3159378" cy="9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21322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756658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76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243513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12192000" cy="5243513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70000"/>
                </a:srgbClr>
              </a:gs>
              <a:gs pos="47000">
                <a:srgbClr val="000000">
                  <a:alpha val="0"/>
                </a:srgbClr>
              </a:gs>
            </a:gsLst>
            <a:lin ang="81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14325" y="5243512"/>
            <a:ext cx="11557000" cy="16144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291586" indent="0">
              <a:buNone/>
              <a:defRPr sz="2400">
                <a:solidFill>
                  <a:schemeClr val="bg1"/>
                </a:solidFill>
              </a:defRPr>
            </a:lvl2pPr>
            <a:lvl3pPr marL="583171" indent="0">
              <a:buNone/>
              <a:defRPr sz="2400">
                <a:solidFill>
                  <a:schemeClr val="bg1"/>
                </a:solidFill>
              </a:defRPr>
            </a:lvl3pPr>
            <a:lvl4pPr marL="874756" indent="0">
              <a:buNone/>
              <a:defRPr sz="2400">
                <a:solidFill>
                  <a:schemeClr val="bg1"/>
                </a:solidFill>
              </a:defRPr>
            </a:lvl4pPr>
            <a:lvl5pPr marL="1166341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insert text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0042" y="285086"/>
            <a:ext cx="3159378" cy="9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48607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977934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5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500" y="0"/>
            <a:ext cx="9605964" cy="704850"/>
          </a:xfrm>
        </p:spPr>
        <p:txBody>
          <a:bodyPr/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ru-RU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17500" y="6438901"/>
            <a:ext cx="10584209" cy="2921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  <a:lvl2pPr marL="291586" indent="0">
              <a:buNone/>
              <a:defRPr/>
            </a:lvl2pPr>
            <a:lvl3pPr marL="583171" indent="0">
              <a:buNone/>
              <a:defRPr/>
            </a:lvl3pPr>
            <a:lvl4pPr marL="874756" indent="0">
              <a:buNone/>
              <a:defRPr/>
            </a:lvl4pPr>
            <a:lvl5pPr marL="1166341" indent="0">
              <a:buNone/>
              <a:defRPr/>
            </a:lvl5pPr>
          </a:lstStyle>
          <a:p>
            <a:pPr lvl="0"/>
            <a:r>
              <a:rPr lang="en-US" dirty="0"/>
              <a:t>Footnotes</a:t>
            </a:r>
          </a:p>
        </p:txBody>
      </p:sp>
    </p:spTree>
    <p:extLst>
      <p:ext uri="{BB962C8B-B14F-4D97-AF65-F5344CB8AC3E}">
        <p14:creationId xmlns:p14="http://schemas.microsoft.com/office/powerpoint/2010/main" val="210277529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247192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43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500" y="0"/>
            <a:ext cx="9605964" cy="704850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Click to add title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14325" y="1614488"/>
            <a:ext cx="11563350" cy="362902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300"/>
              </a:spcAft>
              <a:buNone/>
              <a:defRPr lang="en-US" sz="1600" b="0" dirty="0">
                <a:solidFill>
                  <a:schemeClr val="tx1"/>
                </a:solidFill>
              </a:defRPr>
            </a:lvl1pPr>
          </a:lstStyle>
          <a:p>
            <a:pPr marL="145792" lvl="0" indent="-145792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Click to insert text</a:t>
            </a:r>
          </a:p>
        </p:txBody>
      </p:sp>
    </p:spTree>
    <p:extLst>
      <p:ext uri="{BB962C8B-B14F-4D97-AF65-F5344CB8AC3E}">
        <p14:creationId xmlns:p14="http://schemas.microsoft.com/office/powerpoint/2010/main" val="15666856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vmlDrawing" Target="../drawings/vmlDrawing1.v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 userDrawn="1"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19191659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36" name="Слайд think-cell" r:id="rId24" imgW="594" imgH="595" progId="TCLayout.ActiveDocument.1">
                  <p:embed/>
                </p:oleObj>
              </mc:Choice>
              <mc:Fallback>
                <p:oleObj name="Слайд think-cell" r:id="rId24" imgW="594" imgH="59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" name="Rectangle 4095" hidden="1"/>
          <p:cNvSpPr/>
          <p:nvPr userDrawn="1">
            <p:custDataLst>
              <p:tags r:id="rId2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6E636A3-9ECF-48A3-BE22-44F7F64B0EBD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17500" y="1"/>
            <a:ext cx="9605964" cy="70656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add title</a:t>
            </a:r>
            <a:endParaRPr lang="ru-RU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11420943" y="6542300"/>
            <a:ext cx="456732" cy="226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r">
              <a:defRPr sz="100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fld id="{A629F11A-CAD2-4FD2-9793-0DC6E98D19B3}" type="slidenum">
              <a:rPr lang="ru-RU" sz="1200" smtClean="0">
                <a:solidFill>
                  <a:schemeClr val="tx1"/>
                </a:solidFill>
              </a:rPr>
              <a:pPr lvl="0"/>
              <a:t>‹#›</a:t>
            </a:fld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2">
            <a:extLst>
              <a:ext uri="{FF2B5EF4-FFF2-40B4-BE49-F238E27FC236}">
                <a16:creationId xmlns:a16="http://schemas.microsoft.com/office/drawing/2014/main" id="{364E0CD2-B6EC-42D1-82F3-DF270FED9E67}"/>
              </a:ext>
            </a:extLst>
          </p:cNvPr>
          <p:cNvCxnSpPr>
            <a:cxnSpLocks/>
          </p:cNvCxnSpPr>
          <p:nvPr userDrawn="1"/>
        </p:nvCxnSpPr>
        <p:spPr>
          <a:xfrm>
            <a:off x="0" y="706567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7919" y="64724"/>
            <a:ext cx="1886630" cy="57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043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696" r:id="rId8"/>
    <p:sldLayoutId id="2147483703" r:id="rId9"/>
    <p:sldLayoutId id="2147483708" r:id="rId10"/>
    <p:sldLayoutId id="2147483701" r:id="rId11"/>
    <p:sldLayoutId id="2147483742" r:id="rId12"/>
    <p:sldLayoutId id="2147483704" r:id="rId13"/>
    <p:sldLayoutId id="2147483707" r:id="rId14"/>
    <p:sldLayoutId id="2147483706" r:id="rId15"/>
    <p:sldLayoutId id="2147483716" r:id="rId16"/>
    <p:sldLayoutId id="2147483709" r:id="rId17"/>
    <p:sldLayoutId id="2147483710" r:id="rId18"/>
    <p:sldLayoutId id="2147483768" r:id="rId19"/>
  </p:sldLayoutIdLst>
  <p:hf hdr="0" ftr="0" dt="0"/>
  <p:txStyles>
    <p:titleStyle>
      <a:lvl1pPr algn="l" defTabSz="583170" rtl="0" eaLnBrk="1" latinLnBrk="0" hangingPunct="1">
        <a:lnSpc>
          <a:spcPct val="100000"/>
        </a:lnSpc>
        <a:spcBef>
          <a:spcPct val="0"/>
        </a:spcBef>
        <a:buNone/>
        <a:defRPr lang="ru-RU" sz="1800" b="0" kern="1200" dirty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45792" indent="-145792" algn="l" defTabSz="583170" rtl="0" eaLnBrk="1" latinLnBrk="0" hangingPunct="1">
        <a:lnSpc>
          <a:spcPct val="90000"/>
        </a:lnSpc>
        <a:spcBef>
          <a:spcPts val="638"/>
        </a:spcBef>
        <a:buFont typeface="Arial" panose="020B0604020202020204" pitchFamily="34" charset="0"/>
        <a:buChar char="•"/>
        <a:defRPr sz="1785" kern="1200">
          <a:solidFill>
            <a:schemeClr val="tx1"/>
          </a:solidFill>
          <a:latin typeface="+mn-lt"/>
          <a:ea typeface="+mn-ea"/>
          <a:cs typeface="+mn-cs"/>
        </a:defRPr>
      </a:lvl1pPr>
      <a:lvl2pPr marL="437378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28963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1020548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312133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603718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895303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186888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478472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1pPr>
      <a:lvl2pPr marL="291585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2pPr>
      <a:lvl3pPr marL="583170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3pPr>
      <a:lvl4pPr marL="874755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166340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457924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749510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041095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332680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7478" userDrawn="1">
          <p15:clr>
            <a:srgbClr val="A4A3A4"/>
          </p15:clr>
        </p15:guide>
        <p15:guide id="4" orient="horz" pos="3875" userDrawn="1">
          <p15:clr>
            <a:srgbClr val="A4A3A4"/>
          </p15:clr>
        </p15:guide>
        <p15:guide id="8" orient="horz" pos="2732" userDrawn="1">
          <p15:clr>
            <a:srgbClr val="A4A3A4"/>
          </p15:clr>
        </p15:guide>
        <p15:guide id="10" pos="815" userDrawn="1">
          <p15:clr>
            <a:srgbClr val="A4A3A4"/>
          </p15:clr>
        </p15:guide>
        <p15:guide id="11" pos="1338" userDrawn="1">
          <p15:clr>
            <a:srgbClr val="A4A3A4"/>
          </p15:clr>
        </p15:guide>
        <p15:guide id="12" pos="723" userDrawn="1">
          <p15:clr>
            <a:srgbClr val="A4A3A4"/>
          </p15:clr>
        </p15:guide>
        <p15:guide id="13" pos="200" userDrawn="1">
          <p15:clr>
            <a:srgbClr val="A4A3A4"/>
          </p15:clr>
        </p15:guide>
        <p15:guide id="14" pos="1430" userDrawn="1">
          <p15:clr>
            <a:srgbClr val="A4A3A4"/>
          </p15:clr>
        </p15:guide>
        <p15:guide id="15" pos="1949" userDrawn="1">
          <p15:clr>
            <a:srgbClr val="A4A3A4"/>
          </p15:clr>
        </p15:guide>
        <p15:guide id="16" pos="2043" userDrawn="1">
          <p15:clr>
            <a:srgbClr val="A4A3A4"/>
          </p15:clr>
        </p15:guide>
        <p15:guide id="17" pos="2565" userDrawn="1">
          <p15:clr>
            <a:srgbClr val="A4A3A4"/>
          </p15:clr>
        </p15:guide>
        <p15:guide id="18" pos="2657" userDrawn="1">
          <p15:clr>
            <a:srgbClr val="A4A3A4"/>
          </p15:clr>
        </p15:guide>
        <p15:guide id="19" pos="3182" userDrawn="1">
          <p15:clr>
            <a:srgbClr val="A4A3A4"/>
          </p15:clr>
        </p15:guide>
        <p15:guide id="20" pos="3272" userDrawn="1">
          <p15:clr>
            <a:srgbClr val="A4A3A4"/>
          </p15:clr>
        </p15:guide>
        <p15:guide id="21" pos="3795" userDrawn="1">
          <p15:clr>
            <a:srgbClr val="A4A3A4"/>
          </p15:clr>
        </p15:guide>
        <p15:guide id="22" pos="3885" userDrawn="1">
          <p15:clr>
            <a:srgbClr val="A4A3A4"/>
          </p15:clr>
        </p15:guide>
        <p15:guide id="23" pos="4409" userDrawn="1">
          <p15:clr>
            <a:srgbClr val="A4A3A4"/>
          </p15:clr>
        </p15:guide>
        <p15:guide id="24" pos="4502" userDrawn="1">
          <p15:clr>
            <a:srgbClr val="A4A3A4"/>
          </p15:clr>
        </p15:guide>
        <p15:guide id="25" pos="5024" userDrawn="1">
          <p15:clr>
            <a:srgbClr val="A4A3A4"/>
          </p15:clr>
        </p15:guide>
        <p15:guide id="26" pos="5114" userDrawn="1">
          <p15:clr>
            <a:srgbClr val="A4A3A4"/>
          </p15:clr>
        </p15:guide>
        <p15:guide id="27" pos="5637" userDrawn="1">
          <p15:clr>
            <a:srgbClr val="A4A3A4"/>
          </p15:clr>
        </p15:guide>
        <p15:guide id="28" pos="5726" userDrawn="1">
          <p15:clr>
            <a:srgbClr val="A4A3A4"/>
          </p15:clr>
        </p15:guide>
        <p15:guide id="29" pos="6251" userDrawn="1">
          <p15:clr>
            <a:srgbClr val="A4A3A4"/>
          </p15:clr>
        </p15:guide>
        <p15:guide id="30" pos="6341" userDrawn="1">
          <p15:clr>
            <a:srgbClr val="A4A3A4"/>
          </p15:clr>
        </p15:guide>
        <p15:guide id="31" pos="6866" userDrawn="1">
          <p15:clr>
            <a:srgbClr val="A4A3A4"/>
          </p15:clr>
        </p15:guide>
        <p15:guide id="32" pos="6956" userDrawn="1">
          <p15:clr>
            <a:srgbClr val="A4A3A4"/>
          </p15:clr>
        </p15:guide>
        <p15:guide id="33" orient="horz" pos="444" userDrawn="1">
          <p15:clr>
            <a:srgbClr val="A4A3A4"/>
          </p15:clr>
        </p15:guide>
        <p15:guide id="34" orient="horz" pos="1589" userDrawn="1">
          <p15:clr>
            <a:srgbClr val="A4A3A4"/>
          </p15:clr>
        </p15:guide>
        <p15:guide id="35" orient="horz" pos="2158" userDrawn="1">
          <p15:clr>
            <a:srgbClr val="A4A3A4"/>
          </p15:clr>
        </p15:guide>
        <p15:guide id="36" orient="horz" pos="3303" userDrawn="1">
          <p15:clr>
            <a:srgbClr val="A4A3A4"/>
          </p15:clr>
        </p15:guide>
        <p15:guide id="39" orient="horz" pos="1017" userDrawn="1">
          <p15:clr>
            <a:srgbClr val="A4A3A4"/>
          </p15:clr>
        </p15:guide>
        <p15:guide id="41" orient="horz" pos="936" userDrawn="1">
          <p15:clr>
            <a:srgbClr val="A4A3A4"/>
          </p15:clr>
        </p15:guide>
        <p15:guide id="44" orient="horz" pos="977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9.bin"/><Relationship Id="rId4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5.png"/><Relationship Id="rId2" Type="http://schemas.openxmlformats.org/officeDocument/2006/relationships/tags" Target="../tags/tag94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0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36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37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38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39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40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41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53.xml"/><Relationship Id="rId18" Type="http://schemas.openxmlformats.org/officeDocument/2006/relationships/tags" Target="../tags/tag58.xml"/><Relationship Id="rId26" Type="http://schemas.openxmlformats.org/officeDocument/2006/relationships/tags" Target="../tags/tag66.xml"/><Relationship Id="rId39" Type="http://schemas.openxmlformats.org/officeDocument/2006/relationships/tags" Target="../tags/tag79.xml"/><Relationship Id="rId21" Type="http://schemas.openxmlformats.org/officeDocument/2006/relationships/tags" Target="../tags/tag61.xml"/><Relationship Id="rId34" Type="http://schemas.openxmlformats.org/officeDocument/2006/relationships/tags" Target="../tags/tag74.xml"/><Relationship Id="rId42" Type="http://schemas.openxmlformats.org/officeDocument/2006/relationships/tags" Target="../tags/tag82.xml"/><Relationship Id="rId47" Type="http://schemas.openxmlformats.org/officeDocument/2006/relationships/tags" Target="../tags/tag87.xml"/><Relationship Id="rId50" Type="http://schemas.openxmlformats.org/officeDocument/2006/relationships/oleObject" Target="../embeddings/oleObject27.bin"/><Relationship Id="rId55" Type="http://schemas.openxmlformats.org/officeDocument/2006/relationships/chart" Target="../charts/chart4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17" Type="http://schemas.openxmlformats.org/officeDocument/2006/relationships/tags" Target="../tags/tag57.xml"/><Relationship Id="rId25" Type="http://schemas.openxmlformats.org/officeDocument/2006/relationships/tags" Target="../tags/tag65.xml"/><Relationship Id="rId33" Type="http://schemas.openxmlformats.org/officeDocument/2006/relationships/tags" Target="../tags/tag73.xml"/><Relationship Id="rId38" Type="http://schemas.openxmlformats.org/officeDocument/2006/relationships/tags" Target="../tags/tag78.xml"/><Relationship Id="rId46" Type="http://schemas.openxmlformats.org/officeDocument/2006/relationships/tags" Target="../tags/tag86.xml"/><Relationship Id="rId2" Type="http://schemas.openxmlformats.org/officeDocument/2006/relationships/tags" Target="../tags/tag42.xml"/><Relationship Id="rId16" Type="http://schemas.openxmlformats.org/officeDocument/2006/relationships/tags" Target="../tags/tag56.xml"/><Relationship Id="rId20" Type="http://schemas.openxmlformats.org/officeDocument/2006/relationships/tags" Target="../tags/tag60.xml"/><Relationship Id="rId29" Type="http://schemas.openxmlformats.org/officeDocument/2006/relationships/tags" Target="../tags/tag69.xml"/><Relationship Id="rId41" Type="http://schemas.openxmlformats.org/officeDocument/2006/relationships/tags" Target="../tags/tag81.xml"/><Relationship Id="rId54" Type="http://schemas.openxmlformats.org/officeDocument/2006/relationships/chart" Target="../charts/chart3.xml"/><Relationship Id="rId1" Type="http://schemas.openxmlformats.org/officeDocument/2006/relationships/vmlDrawing" Target="../drawings/vmlDrawing27.v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24" Type="http://schemas.openxmlformats.org/officeDocument/2006/relationships/tags" Target="../tags/tag64.xml"/><Relationship Id="rId32" Type="http://schemas.openxmlformats.org/officeDocument/2006/relationships/tags" Target="../tags/tag72.xml"/><Relationship Id="rId37" Type="http://schemas.openxmlformats.org/officeDocument/2006/relationships/tags" Target="../tags/tag77.xml"/><Relationship Id="rId40" Type="http://schemas.openxmlformats.org/officeDocument/2006/relationships/tags" Target="../tags/tag80.xml"/><Relationship Id="rId45" Type="http://schemas.openxmlformats.org/officeDocument/2006/relationships/tags" Target="../tags/tag85.xml"/><Relationship Id="rId53" Type="http://schemas.openxmlformats.org/officeDocument/2006/relationships/chart" Target="../charts/chart2.xml"/><Relationship Id="rId5" Type="http://schemas.openxmlformats.org/officeDocument/2006/relationships/tags" Target="../tags/tag45.xml"/><Relationship Id="rId15" Type="http://schemas.openxmlformats.org/officeDocument/2006/relationships/tags" Target="../tags/tag55.xml"/><Relationship Id="rId23" Type="http://schemas.openxmlformats.org/officeDocument/2006/relationships/tags" Target="../tags/tag63.xml"/><Relationship Id="rId28" Type="http://schemas.openxmlformats.org/officeDocument/2006/relationships/tags" Target="../tags/tag68.xml"/><Relationship Id="rId36" Type="http://schemas.openxmlformats.org/officeDocument/2006/relationships/tags" Target="../tags/tag76.xml"/><Relationship Id="rId49" Type="http://schemas.openxmlformats.org/officeDocument/2006/relationships/slideLayout" Target="../slideLayouts/slideLayout9.xml"/><Relationship Id="rId57" Type="http://schemas.openxmlformats.org/officeDocument/2006/relationships/chart" Target="../charts/chart6.xml"/><Relationship Id="rId10" Type="http://schemas.openxmlformats.org/officeDocument/2006/relationships/tags" Target="../tags/tag50.xml"/><Relationship Id="rId19" Type="http://schemas.openxmlformats.org/officeDocument/2006/relationships/tags" Target="../tags/tag59.xml"/><Relationship Id="rId31" Type="http://schemas.openxmlformats.org/officeDocument/2006/relationships/tags" Target="../tags/tag71.xml"/><Relationship Id="rId44" Type="http://schemas.openxmlformats.org/officeDocument/2006/relationships/tags" Target="../tags/tag84.xml"/><Relationship Id="rId52" Type="http://schemas.openxmlformats.org/officeDocument/2006/relationships/chart" Target="../charts/chart1.xml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tags" Target="../tags/tag54.xml"/><Relationship Id="rId22" Type="http://schemas.openxmlformats.org/officeDocument/2006/relationships/tags" Target="../tags/tag62.xml"/><Relationship Id="rId27" Type="http://schemas.openxmlformats.org/officeDocument/2006/relationships/tags" Target="../tags/tag67.xml"/><Relationship Id="rId30" Type="http://schemas.openxmlformats.org/officeDocument/2006/relationships/tags" Target="../tags/tag70.xml"/><Relationship Id="rId35" Type="http://schemas.openxmlformats.org/officeDocument/2006/relationships/tags" Target="../tags/tag75.xml"/><Relationship Id="rId43" Type="http://schemas.openxmlformats.org/officeDocument/2006/relationships/tags" Target="../tags/tag83.xml"/><Relationship Id="rId48" Type="http://schemas.openxmlformats.org/officeDocument/2006/relationships/tags" Target="../tags/tag88.xml"/><Relationship Id="rId56" Type="http://schemas.openxmlformats.org/officeDocument/2006/relationships/chart" Target="../charts/chart5.xml"/><Relationship Id="rId8" Type="http://schemas.openxmlformats.org/officeDocument/2006/relationships/tags" Target="../tags/tag48.xml"/><Relationship Id="rId51" Type="http://schemas.openxmlformats.org/officeDocument/2006/relationships/image" Target="../media/image1.emf"/><Relationship Id="rId3" Type="http://schemas.openxmlformats.org/officeDocument/2006/relationships/tags" Target="../tags/tag4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7" Type="http://schemas.openxmlformats.org/officeDocument/2006/relationships/image" Target="../media/image1.emf"/><Relationship Id="rId2" Type="http://schemas.openxmlformats.org/officeDocument/2006/relationships/tags" Target="../tags/tag89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28.bin"/><Relationship Id="rId5" Type="http://schemas.openxmlformats.org/officeDocument/2006/relationships/slideLayout" Target="../slideLayouts/slideLayout9.xml"/><Relationship Id="rId4" Type="http://schemas.openxmlformats.org/officeDocument/2006/relationships/tags" Target="../tags/tag9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23033" y="5243514"/>
            <a:ext cx="5301390" cy="908050"/>
          </a:xfrm>
        </p:spPr>
        <p:txBody>
          <a:bodyPr/>
          <a:lstStyle/>
          <a:p>
            <a:r>
              <a:rPr lang="ru" sz="1600" dirty="0">
                <a:latin typeface="Arial" pitchFamily="34" charset="0"/>
                <a:cs typeface="Arial" pitchFamily="34" charset="0"/>
              </a:rPr>
              <a:t>«3-Энергоорталык», </a:t>
            </a:r>
            <a:r>
              <a:rPr lang="ru" sz="1600" dirty="0"/>
              <a:t>21 июля,</a:t>
            </a:r>
            <a:r>
              <a:rPr lang="ru-RU" sz="1600" dirty="0"/>
              <a:t> </a:t>
            </a:r>
            <a:r>
              <a:rPr lang="ru" sz="1600" dirty="0"/>
              <a:t>2026 </a:t>
            </a:r>
            <a:r>
              <a:rPr lang="en-US" sz="1600" dirty="0"/>
              <a:t>Kazakhstan</a:t>
            </a:r>
          </a:p>
          <a:p>
            <a:endParaRPr lang="en-US" sz="1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23033" y="1614489"/>
            <a:ext cx="4728392" cy="2805111"/>
          </a:xfrm>
        </p:spPr>
        <p:txBody>
          <a:bodyPr/>
          <a:lstStyle/>
          <a:p>
            <a:pPr lvl="0" defTabSz="914400"/>
            <a:r>
              <a:rPr lang="ru-RU" sz="16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ОТЧЕТ ПО ИТОГАМ ПОЛУГОДИЯ 2026 ГОДА ОБ ИСПОЛНЕНИИ УТВЕРЖДЕННЫХ ТАРИФНОЙ СМЕТЫ И ИНВЕСТИЦИОННОЙ ПРОГРАММЫ, О СОБЛЮДЕНИИ ПОКАЗАТЕЛЕЙ КАЧЕСТВА И НАДЕЖНОСТИ РЕГУЛИРУЕМЫХ УСЛУГ И ДОСТИЖЕНИИ ПОКАЗАТЕЛЕЙ ЭФФЕКТИВНОСТИ ДЕЯТЕЛЬНОСТИ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914400"/>
            <a:r>
              <a:rPr lang="ru" sz="16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АО «3-ЭНЕРГООРТАЛЫК» </a:t>
            </a:r>
            <a:r>
              <a:rPr lang="ru-RU" sz="16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ПЕРЕД ПОТРЕБИТЕЛЯМИ И ИНЫМИ ЗАИНТЕРЕСОВАННЫМИ ЛИЦАМИ</a:t>
            </a:r>
            <a:endParaRPr lang="en-US" sz="1600" dirty="0">
              <a:solidFill>
                <a:schemeClr val="tx1">
                  <a:lumMod val="75000"/>
                </a:schemeClr>
              </a:solidFill>
            </a:endParaRPr>
          </a:p>
          <a:p>
            <a:pPr lvl="0" defTabSz="914400"/>
            <a:endParaRPr lang="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308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Object 153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705" name="Слайд think-cell" r:id="rId5" imgW="360" imgH="360" progId="TCLayout.ActiveDocument.1">
                  <p:embed/>
                </p:oleObj>
              </mc:Choice>
              <mc:Fallback>
                <p:oleObj name="Слайд think-cell" r:id="rId5" imgW="360" imgH="360" progId="TCLayout.ActiveDocument.1">
                  <p:embed/>
                  <p:pic>
                    <p:nvPicPr>
                      <p:cNvPr id="154" name="Object 15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" name="Rectangle 15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ru-RU" altLang="ru-RU" dirty="0">
                <a:latin typeface="Arial" pitchFamily="34" charset="0"/>
                <a:cs typeface="Arial" pitchFamily="34" charset="0"/>
              </a:rPr>
              <a:t>Информация о качестве предоставляемых регулируемых услуг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14324" y="1783099"/>
            <a:ext cx="3756025" cy="1525251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478;p43"/>
          <p:cNvSpPr/>
          <p:nvPr/>
        </p:nvSpPr>
        <p:spPr>
          <a:xfrm>
            <a:off x="1903164" y="1550988"/>
            <a:ext cx="578344" cy="4985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 defTabSz="583170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sz="3600" dirty="0">
                <a:solidFill>
                  <a:schemeClr val="tx2"/>
                </a:solidFill>
                <a:sym typeface="Montserrat"/>
              </a:rPr>
              <a:t>01</a:t>
            </a:r>
            <a:endParaRPr sz="3600" dirty="0">
              <a:solidFill>
                <a:schemeClr val="tx2"/>
              </a:solidFill>
              <a:sym typeface="Montserrat"/>
            </a:endParaRPr>
          </a:p>
        </p:txBody>
      </p:sp>
      <p:sp>
        <p:nvSpPr>
          <p:cNvPr id="22" name="Google Shape;506;p43"/>
          <p:cNvSpPr txBox="1"/>
          <p:nvPr/>
        </p:nvSpPr>
        <p:spPr>
          <a:xfrm>
            <a:off x="395919" y="2111156"/>
            <a:ext cx="1838050" cy="9233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ГОСТы и СанПиНы: регламентируют параметры теплоносителя, температурные режимы</a:t>
            </a:r>
            <a:r>
              <a:rPr lang="en-US" dirty="0">
                <a:solidFill>
                  <a:schemeClr val="tx1"/>
                </a:solidFill>
                <a:sym typeface="Open Sans"/>
              </a:rPr>
              <a:t>.</a:t>
            </a:r>
          </a:p>
        </p:txBody>
      </p:sp>
      <p:sp>
        <p:nvSpPr>
          <p:cNvPr id="82" name="Google Shape;506;p43"/>
          <p:cNvSpPr txBox="1"/>
          <p:nvPr/>
        </p:nvSpPr>
        <p:spPr>
          <a:xfrm>
            <a:off x="2381608" y="2123043"/>
            <a:ext cx="1573289" cy="73866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Правила технической эксплуатации: для инженерных систем и оборудования</a:t>
            </a:r>
            <a:r>
              <a:rPr lang="en-US" dirty="0">
                <a:solidFill>
                  <a:schemeClr val="tx1"/>
                </a:solidFill>
                <a:sym typeface="Open Sans"/>
              </a:rPr>
              <a:t>.</a:t>
            </a:r>
          </a:p>
        </p:txBody>
      </p:sp>
      <p:sp>
        <p:nvSpPr>
          <p:cNvPr id="98" name="Rectangle 97"/>
          <p:cNvSpPr/>
          <p:nvPr/>
        </p:nvSpPr>
        <p:spPr>
          <a:xfrm>
            <a:off x="314324" y="3588759"/>
            <a:ext cx="3756025" cy="1684281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" name="Google Shape;478;p43"/>
          <p:cNvSpPr/>
          <p:nvPr/>
        </p:nvSpPr>
        <p:spPr>
          <a:xfrm>
            <a:off x="1903164" y="3356648"/>
            <a:ext cx="578344" cy="4985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 defTabSz="583170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sz="3600" dirty="0">
                <a:solidFill>
                  <a:schemeClr val="tx2"/>
                </a:solidFill>
                <a:sym typeface="Montserrat"/>
              </a:rPr>
              <a:t>0</a:t>
            </a:r>
            <a:r>
              <a:rPr lang="en-US" sz="3600" dirty="0">
                <a:solidFill>
                  <a:schemeClr val="tx2"/>
                </a:solidFill>
                <a:sym typeface="Montserrat"/>
              </a:rPr>
              <a:t>6</a:t>
            </a:r>
            <a:endParaRPr sz="3600" dirty="0">
              <a:solidFill>
                <a:schemeClr val="tx2"/>
              </a:solidFill>
              <a:sym typeface="Montserrat"/>
            </a:endParaRPr>
          </a:p>
        </p:txBody>
      </p:sp>
      <p:sp>
        <p:nvSpPr>
          <p:cNvPr id="101" name="Google Shape;506;p43"/>
          <p:cNvSpPr txBox="1"/>
          <p:nvPr/>
        </p:nvSpPr>
        <p:spPr>
          <a:xfrm>
            <a:off x="433033" y="3919016"/>
            <a:ext cx="1688741" cy="738664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Использование </a:t>
            </a:r>
            <a:r>
              <a:rPr lang="ru-RU" dirty="0" err="1">
                <a:solidFill>
                  <a:schemeClr val="tx1"/>
                </a:solidFill>
                <a:sym typeface="Open Sans"/>
              </a:rPr>
              <a:t>энергоэффективного</a:t>
            </a:r>
            <a:r>
              <a:rPr lang="ru-RU" dirty="0">
                <a:solidFill>
                  <a:schemeClr val="tx1"/>
                </a:solidFill>
                <a:sym typeface="Open Sans"/>
              </a:rPr>
              <a:t> оборудования и технологий. </a:t>
            </a:r>
            <a:endParaRPr lang="en-US" dirty="0">
              <a:solidFill>
                <a:schemeClr val="tx1"/>
              </a:solidFill>
              <a:sym typeface="Open Sans"/>
            </a:endParaRPr>
          </a:p>
        </p:txBody>
      </p:sp>
      <p:sp>
        <p:nvSpPr>
          <p:cNvPr id="102" name="Google Shape;506;p43"/>
          <p:cNvSpPr txBox="1"/>
          <p:nvPr/>
        </p:nvSpPr>
        <p:spPr>
          <a:xfrm>
            <a:off x="2269413" y="3919016"/>
            <a:ext cx="1688741" cy="55399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Контроль потерь тепла на всех этапах доставки. </a:t>
            </a:r>
            <a:endParaRPr lang="en-US" dirty="0">
              <a:solidFill>
                <a:schemeClr val="tx1"/>
              </a:solidFill>
              <a:sym typeface="Open Sans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4217988" y="1783099"/>
            <a:ext cx="3756025" cy="1525251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" name="Google Shape;478;p43"/>
          <p:cNvSpPr/>
          <p:nvPr/>
        </p:nvSpPr>
        <p:spPr>
          <a:xfrm>
            <a:off x="5806828" y="1550988"/>
            <a:ext cx="578344" cy="4985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 defTabSz="583170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sz="3600" dirty="0">
                <a:solidFill>
                  <a:schemeClr val="tx2"/>
                </a:solidFill>
                <a:sym typeface="Montserrat"/>
              </a:rPr>
              <a:t>0</a:t>
            </a:r>
            <a:r>
              <a:rPr lang="en-US" sz="3600" dirty="0">
                <a:solidFill>
                  <a:schemeClr val="tx2"/>
                </a:solidFill>
                <a:sym typeface="Montserrat"/>
              </a:rPr>
              <a:t>2</a:t>
            </a:r>
            <a:endParaRPr sz="3600" dirty="0">
              <a:solidFill>
                <a:schemeClr val="tx2"/>
              </a:solidFill>
              <a:sym typeface="Montserrat"/>
            </a:endParaRPr>
          </a:p>
        </p:txBody>
      </p:sp>
      <p:sp>
        <p:nvSpPr>
          <p:cNvPr id="110" name="Google Shape;506;p43"/>
          <p:cNvSpPr txBox="1"/>
          <p:nvPr/>
        </p:nvSpPr>
        <p:spPr>
          <a:xfrm>
            <a:off x="4333440" y="2090426"/>
            <a:ext cx="1688741" cy="923330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Лабораторный анализ воды: проводится регулярно для проверки на соответствие нормам. </a:t>
            </a:r>
            <a:endParaRPr lang="en-US" dirty="0">
              <a:solidFill>
                <a:schemeClr val="tx1"/>
              </a:solidFill>
              <a:sym typeface="Open Sans"/>
            </a:endParaRPr>
          </a:p>
        </p:txBody>
      </p:sp>
      <p:sp>
        <p:nvSpPr>
          <p:cNvPr id="111" name="Google Shape;506;p43"/>
          <p:cNvSpPr txBox="1"/>
          <p:nvPr/>
        </p:nvSpPr>
        <p:spPr>
          <a:xfrm>
            <a:off x="6169820" y="2090426"/>
            <a:ext cx="1688741" cy="923330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Мониторинг температур и давления в теплосетях и на выходе из источников тепла</a:t>
            </a:r>
            <a:r>
              <a:rPr lang="en-US" dirty="0">
                <a:solidFill>
                  <a:schemeClr val="tx1"/>
                </a:solidFill>
                <a:sym typeface="Open Sans"/>
              </a:rPr>
              <a:t>.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4217988" y="3588759"/>
            <a:ext cx="3756025" cy="1684281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" name="Google Shape;478;p43"/>
          <p:cNvSpPr/>
          <p:nvPr/>
        </p:nvSpPr>
        <p:spPr>
          <a:xfrm>
            <a:off x="5806828" y="3356648"/>
            <a:ext cx="578344" cy="4985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 defTabSz="583170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sz="3600" dirty="0">
                <a:solidFill>
                  <a:schemeClr val="tx2"/>
                </a:solidFill>
                <a:sym typeface="Montserrat"/>
              </a:rPr>
              <a:t>0</a:t>
            </a:r>
            <a:r>
              <a:rPr lang="en-US" sz="3600" dirty="0">
                <a:solidFill>
                  <a:schemeClr val="tx2"/>
                </a:solidFill>
                <a:sym typeface="Montserrat"/>
              </a:rPr>
              <a:t>5</a:t>
            </a:r>
            <a:endParaRPr sz="3600" dirty="0">
              <a:solidFill>
                <a:schemeClr val="tx2"/>
              </a:solidFill>
              <a:sym typeface="Montserrat"/>
            </a:endParaRPr>
          </a:p>
        </p:txBody>
      </p:sp>
      <p:sp>
        <p:nvSpPr>
          <p:cNvPr id="118" name="Google Shape;506;p43"/>
          <p:cNvSpPr txBox="1"/>
          <p:nvPr/>
        </p:nvSpPr>
        <p:spPr>
          <a:xfrm>
            <a:off x="4333440" y="3936287"/>
            <a:ext cx="1688741" cy="55399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Оперативное реагирование на жалобы и обращения. </a:t>
            </a:r>
            <a:endParaRPr lang="en-US" dirty="0">
              <a:solidFill>
                <a:schemeClr val="tx1"/>
              </a:solidFill>
              <a:sym typeface="Open Sans"/>
            </a:endParaRPr>
          </a:p>
        </p:txBody>
      </p:sp>
      <p:sp>
        <p:nvSpPr>
          <p:cNvPr id="119" name="Google Shape;506;p43"/>
          <p:cNvSpPr txBox="1"/>
          <p:nvPr/>
        </p:nvSpPr>
        <p:spPr>
          <a:xfrm>
            <a:off x="6169820" y="3936287"/>
            <a:ext cx="1688741" cy="1292662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Проведение разъяснительной работы и предоставление прозрачной информации об услугах.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8123238" y="1783099"/>
            <a:ext cx="3756025" cy="1525251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4" name="Google Shape;478;p43"/>
          <p:cNvSpPr/>
          <p:nvPr/>
        </p:nvSpPr>
        <p:spPr>
          <a:xfrm>
            <a:off x="9712078" y="1550988"/>
            <a:ext cx="578344" cy="4985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 defTabSz="583170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sz="3600" dirty="0">
                <a:solidFill>
                  <a:schemeClr val="tx2"/>
                </a:solidFill>
                <a:sym typeface="Montserrat"/>
              </a:rPr>
              <a:t>0</a:t>
            </a:r>
            <a:r>
              <a:rPr lang="en-US" sz="3600" dirty="0">
                <a:solidFill>
                  <a:schemeClr val="tx2"/>
                </a:solidFill>
                <a:sym typeface="Montserrat"/>
              </a:rPr>
              <a:t>3</a:t>
            </a:r>
            <a:endParaRPr sz="3600" dirty="0">
              <a:solidFill>
                <a:schemeClr val="tx2"/>
              </a:solidFill>
              <a:sym typeface="Montserrat"/>
            </a:endParaRPr>
          </a:p>
        </p:txBody>
      </p:sp>
      <p:sp>
        <p:nvSpPr>
          <p:cNvPr id="126" name="Google Shape;506;p43"/>
          <p:cNvSpPr txBox="1"/>
          <p:nvPr/>
        </p:nvSpPr>
        <p:spPr>
          <a:xfrm>
            <a:off x="8235433" y="2111156"/>
            <a:ext cx="1836380" cy="110799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Регулярное техническое обслуживание и ремонт сетей. Модернизация оборудования, замена изношенных труб и теплообменников. </a:t>
            </a:r>
            <a:endParaRPr lang="en-US" dirty="0">
              <a:solidFill>
                <a:schemeClr val="tx1"/>
              </a:solidFill>
              <a:sym typeface="Open Sans"/>
            </a:endParaRPr>
          </a:p>
        </p:txBody>
      </p:sp>
      <p:sp>
        <p:nvSpPr>
          <p:cNvPr id="127" name="Google Shape;506;p43"/>
          <p:cNvSpPr txBox="1"/>
          <p:nvPr/>
        </p:nvSpPr>
        <p:spPr>
          <a:xfrm>
            <a:off x="10071813" y="2156661"/>
            <a:ext cx="1688741" cy="55399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Автоматизация систем управления и диспетчеризация. 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8123238" y="3588759"/>
            <a:ext cx="3756025" cy="1684281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2" name="Google Shape;478;p43"/>
          <p:cNvSpPr/>
          <p:nvPr/>
        </p:nvSpPr>
        <p:spPr>
          <a:xfrm>
            <a:off x="9712078" y="3356648"/>
            <a:ext cx="578344" cy="4985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 defTabSz="583170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sz="3600" dirty="0">
                <a:solidFill>
                  <a:schemeClr val="tx2"/>
                </a:solidFill>
                <a:sym typeface="Montserrat"/>
              </a:rPr>
              <a:t>0</a:t>
            </a:r>
            <a:r>
              <a:rPr lang="en-US" sz="3600" dirty="0">
                <a:solidFill>
                  <a:schemeClr val="tx2"/>
                </a:solidFill>
                <a:sym typeface="Montserrat"/>
              </a:rPr>
              <a:t>4</a:t>
            </a:r>
            <a:endParaRPr sz="3600" dirty="0">
              <a:solidFill>
                <a:schemeClr val="tx2"/>
              </a:solidFill>
              <a:sym typeface="Montserrat"/>
            </a:endParaRPr>
          </a:p>
        </p:txBody>
      </p:sp>
      <p:sp>
        <p:nvSpPr>
          <p:cNvPr id="134" name="Google Shape;506;p43"/>
          <p:cNvSpPr txBox="1"/>
          <p:nvPr/>
        </p:nvSpPr>
        <p:spPr>
          <a:xfrm>
            <a:off x="8235433" y="3888599"/>
            <a:ext cx="1629499" cy="129266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Подготовка и сертификация специалистов, работающих на объектах теплоснабжения. Аттестация</a:t>
            </a:r>
            <a:endParaRPr lang="en-US" dirty="0">
              <a:solidFill>
                <a:schemeClr val="tx1"/>
              </a:solidFill>
              <a:sym typeface="Open Sans"/>
            </a:endParaRPr>
          </a:p>
        </p:txBody>
      </p:sp>
      <p:sp>
        <p:nvSpPr>
          <p:cNvPr id="135" name="Google Shape;506;p43"/>
          <p:cNvSpPr txBox="1"/>
          <p:nvPr/>
        </p:nvSpPr>
        <p:spPr>
          <a:xfrm>
            <a:off x="10071813" y="3888599"/>
            <a:ext cx="1688741" cy="129266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Периодическое повышение квалификации является обязательным для ИТР, мастеров и операторов</a:t>
            </a:r>
            <a:r>
              <a:rPr lang="en-US" dirty="0">
                <a:solidFill>
                  <a:schemeClr val="tx1"/>
                </a:solidFill>
                <a:sym typeface="Open Sans"/>
              </a:rPr>
              <a:t>.</a:t>
            </a:r>
          </a:p>
        </p:txBody>
      </p:sp>
      <p:cxnSp>
        <p:nvCxnSpPr>
          <p:cNvPr id="140" name="Straight Connector 139"/>
          <p:cNvCxnSpPr>
            <a:stCxn id="5" idx="3"/>
            <a:endCxn id="107" idx="1"/>
          </p:cNvCxnSpPr>
          <p:nvPr/>
        </p:nvCxnSpPr>
        <p:spPr>
          <a:xfrm>
            <a:off x="4070349" y="2545725"/>
            <a:ext cx="147639" cy="0"/>
          </a:xfrm>
          <a:prstGeom prst="line">
            <a:avLst/>
          </a:prstGeom>
          <a:noFill/>
          <a:ln w="9525">
            <a:solidFill>
              <a:schemeClr val="accent4"/>
            </a:solidFill>
          </a:ln>
        </p:spPr>
      </p:cxnSp>
      <p:cxnSp>
        <p:nvCxnSpPr>
          <p:cNvPr id="142" name="Straight Connector 141"/>
          <p:cNvCxnSpPr>
            <a:stCxn id="107" idx="3"/>
            <a:endCxn id="123" idx="1"/>
          </p:cNvCxnSpPr>
          <p:nvPr/>
        </p:nvCxnSpPr>
        <p:spPr>
          <a:xfrm>
            <a:off x="7974013" y="2545725"/>
            <a:ext cx="149225" cy="0"/>
          </a:xfrm>
          <a:prstGeom prst="line">
            <a:avLst/>
          </a:prstGeom>
          <a:noFill/>
          <a:ln w="9525">
            <a:solidFill>
              <a:schemeClr val="accent4"/>
            </a:solidFill>
          </a:ln>
        </p:spPr>
      </p:cxnSp>
      <p:cxnSp>
        <p:nvCxnSpPr>
          <p:cNvPr id="144" name="Straight Connector 143"/>
          <p:cNvCxnSpPr>
            <a:stCxn id="131" idx="1"/>
            <a:endCxn id="115" idx="3"/>
          </p:cNvCxnSpPr>
          <p:nvPr/>
        </p:nvCxnSpPr>
        <p:spPr>
          <a:xfrm flipH="1">
            <a:off x="7974013" y="4351385"/>
            <a:ext cx="149225" cy="0"/>
          </a:xfrm>
          <a:prstGeom prst="line">
            <a:avLst/>
          </a:prstGeom>
          <a:noFill/>
          <a:ln w="9525">
            <a:solidFill>
              <a:schemeClr val="accent4"/>
            </a:solidFill>
          </a:ln>
        </p:spPr>
      </p:cxnSp>
      <p:cxnSp>
        <p:nvCxnSpPr>
          <p:cNvPr id="146" name="Straight Connector 145"/>
          <p:cNvCxnSpPr>
            <a:stCxn id="115" idx="1"/>
            <a:endCxn id="98" idx="3"/>
          </p:cNvCxnSpPr>
          <p:nvPr/>
        </p:nvCxnSpPr>
        <p:spPr>
          <a:xfrm flipH="1">
            <a:off x="4070349" y="4351385"/>
            <a:ext cx="147639" cy="0"/>
          </a:xfrm>
          <a:prstGeom prst="line">
            <a:avLst/>
          </a:prstGeom>
          <a:noFill/>
          <a:ln w="9525">
            <a:solidFill>
              <a:schemeClr val="accent4"/>
            </a:solidFill>
          </a:ln>
        </p:spPr>
      </p:cxnSp>
      <p:cxnSp>
        <p:nvCxnSpPr>
          <p:cNvPr id="148" name="Straight Connector 147"/>
          <p:cNvCxnSpPr/>
          <p:nvPr/>
        </p:nvCxnSpPr>
        <p:spPr>
          <a:xfrm>
            <a:off x="11554182" y="3308350"/>
            <a:ext cx="0" cy="280409"/>
          </a:xfrm>
          <a:prstGeom prst="line">
            <a:avLst/>
          </a:prstGeom>
          <a:noFill/>
          <a:ln w="9525">
            <a:solidFill>
              <a:schemeClr val="accent4"/>
            </a:solidFill>
          </a:ln>
        </p:spPr>
      </p:cxnSp>
      <p:sp>
        <p:nvSpPr>
          <p:cNvPr id="48" name="Rectangle 47"/>
          <p:cNvSpPr/>
          <p:nvPr/>
        </p:nvSpPr>
        <p:spPr>
          <a:xfrm>
            <a:off x="0" y="5558844"/>
            <a:ext cx="12192000" cy="691817"/>
          </a:xfrm>
          <a:prstGeom prst="rect">
            <a:avLst/>
          </a:prstGeom>
          <a:gradFill flip="none" rotWithShape="1">
            <a:gsLst>
              <a:gs pos="1500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Регулируемые услуги оказываются с учетом требований к качеству, установленных государственными органами в пределах их компетенции</a:t>
            </a:r>
          </a:p>
        </p:txBody>
      </p:sp>
      <p:sp>
        <p:nvSpPr>
          <p:cNvPr id="50" name="Freeform 223"/>
          <p:cNvSpPr>
            <a:spLocks noEditPoints="1"/>
          </p:cNvSpPr>
          <p:nvPr/>
        </p:nvSpPr>
        <p:spPr bwMode="auto">
          <a:xfrm>
            <a:off x="3540549" y="2882437"/>
            <a:ext cx="414348" cy="352012"/>
          </a:xfrm>
          <a:custGeom>
            <a:avLst/>
            <a:gdLst>
              <a:gd name="T0" fmla="*/ 256 w 282"/>
              <a:gd name="T1" fmla="*/ 78 h 240"/>
              <a:gd name="T2" fmla="*/ 228 w 282"/>
              <a:gd name="T3" fmla="*/ 46 h 240"/>
              <a:gd name="T4" fmla="*/ 201 w 282"/>
              <a:gd name="T5" fmla="*/ 46 h 240"/>
              <a:gd name="T6" fmla="*/ 174 w 282"/>
              <a:gd name="T7" fmla="*/ 78 h 240"/>
              <a:gd name="T8" fmla="*/ 163 w 282"/>
              <a:gd name="T9" fmla="*/ 28 h 240"/>
              <a:gd name="T10" fmla="*/ 127 w 282"/>
              <a:gd name="T11" fmla="*/ 52 h 240"/>
              <a:gd name="T12" fmla="*/ 97 w 282"/>
              <a:gd name="T13" fmla="*/ 78 h 240"/>
              <a:gd name="T14" fmla="*/ 89 w 282"/>
              <a:gd name="T15" fmla="*/ 19 h 240"/>
              <a:gd name="T16" fmla="*/ 52 w 282"/>
              <a:gd name="T17" fmla="*/ 53 h 240"/>
              <a:gd name="T18" fmla="*/ 8 w 282"/>
              <a:gd name="T19" fmla="*/ 106 h 240"/>
              <a:gd name="T20" fmla="*/ 1 w 282"/>
              <a:gd name="T21" fmla="*/ 203 h 240"/>
              <a:gd name="T22" fmla="*/ 14 w 282"/>
              <a:gd name="T23" fmla="*/ 207 h 240"/>
              <a:gd name="T24" fmla="*/ 30 w 282"/>
              <a:gd name="T25" fmla="*/ 148 h 240"/>
              <a:gd name="T26" fmla="*/ 46 w 282"/>
              <a:gd name="T27" fmla="*/ 207 h 240"/>
              <a:gd name="T28" fmla="*/ 59 w 282"/>
              <a:gd name="T29" fmla="*/ 203 h 240"/>
              <a:gd name="T30" fmla="*/ 53 w 282"/>
              <a:gd name="T31" fmla="*/ 106 h 240"/>
              <a:gd name="T32" fmla="*/ 67 w 282"/>
              <a:gd name="T33" fmla="*/ 71 h 240"/>
              <a:gd name="T34" fmla="*/ 82 w 282"/>
              <a:gd name="T35" fmla="*/ 106 h 240"/>
              <a:gd name="T36" fmla="*/ 75 w 282"/>
              <a:gd name="T37" fmla="*/ 203 h 240"/>
              <a:gd name="T38" fmla="*/ 88 w 282"/>
              <a:gd name="T39" fmla="*/ 207 h 240"/>
              <a:gd name="T40" fmla="*/ 104 w 282"/>
              <a:gd name="T41" fmla="*/ 148 h 240"/>
              <a:gd name="T42" fmla="*/ 120 w 282"/>
              <a:gd name="T43" fmla="*/ 207 h 240"/>
              <a:gd name="T44" fmla="*/ 133 w 282"/>
              <a:gd name="T45" fmla="*/ 203 h 240"/>
              <a:gd name="T46" fmla="*/ 127 w 282"/>
              <a:gd name="T47" fmla="*/ 106 h 240"/>
              <a:gd name="T48" fmla="*/ 140 w 282"/>
              <a:gd name="T49" fmla="*/ 71 h 240"/>
              <a:gd name="T50" fmla="*/ 156 w 282"/>
              <a:gd name="T51" fmla="*/ 106 h 240"/>
              <a:gd name="T52" fmla="*/ 149 w 282"/>
              <a:gd name="T53" fmla="*/ 203 h 240"/>
              <a:gd name="T54" fmla="*/ 162 w 282"/>
              <a:gd name="T55" fmla="*/ 207 h 240"/>
              <a:gd name="T56" fmla="*/ 178 w 282"/>
              <a:gd name="T57" fmla="*/ 148 h 240"/>
              <a:gd name="T58" fmla="*/ 198 w 282"/>
              <a:gd name="T59" fmla="*/ 199 h 240"/>
              <a:gd name="T60" fmla="*/ 201 w 282"/>
              <a:gd name="T61" fmla="*/ 213 h 240"/>
              <a:gd name="T62" fmla="*/ 192 w 282"/>
              <a:gd name="T63" fmla="*/ 124 h 240"/>
              <a:gd name="T64" fmla="*/ 207 w 282"/>
              <a:gd name="T65" fmla="*/ 68 h 240"/>
              <a:gd name="T66" fmla="*/ 229 w 282"/>
              <a:gd name="T67" fmla="*/ 97 h 240"/>
              <a:gd name="T68" fmla="*/ 221 w 282"/>
              <a:gd name="T69" fmla="*/ 194 h 240"/>
              <a:gd name="T70" fmla="*/ 239 w 282"/>
              <a:gd name="T71" fmla="*/ 216 h 240"/>
              <a:gd name="T72" fmla="*/ 244 w 282"/>
              <a:gd name="T73" fmla="*/ 145 h 240"/>
              <a:gd name="T74" fmla="*/ 272 w 282"/>
              <a:gd name="T75" fmla="*/ 199 h 240"/>
              <a:gd name="T76" fmla="*/ 275 w 282"/>
              <a:gd name="T77" fmla="*/ 213 h 240"/>
              <a:gd name="T78" fmla="*/ 34 w 282"/>
              <a:gd name="T79" fmla="*/ 87 h 240"/>
              <a:gd name="T80" fmla="*/ 17 w 282"/>
              <a:gd name="T81" fmla="*/ 106 h 240"/>
              <a:gd name="T82" fmla="*/ 26 w 282"/>
              <a:gd name="T83" fmla="*/ 128 h 240"/>
              <a:gd name="T84" fmla="*/ 63 w 282"/>
              <a:gd name="T85" fmla="*/ 9 h 240"/>
              <a:gd name="T86" fmla="*/ 67 w 282"/>
              <a:gd name="T87" fmla="*/ 41 h 240"/>
              <a:gd name="T88" fmla="*/ 67 w 282"/>
              <a:gd name="T89" fmla="*/ 51 h 240"/>
              <a:gd name="T90" fmla="*/ 108 w 282"/>
              <a:gd name="T91" fmla="*/ 87 h 240"/>
              <a:gd name="T92" fmla="*/ 91 w 282"/>
              <a:gd name="T93" fmla="*/ 106 h 240"/>
              <a:gd name="T94" fmla="*/ 98 w 282"/>
              <a:gd name="T95" fmla="*/ 134 h 240"/>
              <a:gd name="T96" fmla="*/ 110 w 282"/>
              <a:gd name="T97" fmla="*/ 134 h 240"/>
              <a:gd name="T98" fmla="*/ 148 w 282"/>
              <a:gd name="T99" fmla="*/ 39 h 240"/>
              <a:gd name="T100" fmla="*/ 136 w 282"/>
              <a:gd name="T101" fmla="*/ 52 h 240"/>
              <a:gd name="T102" fmla="*/ 142 w 282"/>
              <a:gd name="T103" fmla="*/ 61 h 240"/>
              <a:gd name="T104" fmla="*/ 178 w 282"/>
              <a:gd name="T105" fmla="*/ 119 h 240"/>
              <a:gd name="T106" fmla="*/ 179 w 282"/>
              <a:gd name="T107" fmla="*/ 139 h 240"/>
              <a:gd name="T108" fmla="*/ 178 w 282"/>
              <a:gd name="T109" fmla="*/ 128 h 240"/>
              <a:gd name="T110" fmla="*/ 228 w 282"/>
              <a:gd name="T111" fmla="*/ 19 h 240"/>
              <a:gd name="T112" fmla="*/ 201 w 282"/>
              <a:gd name="T113" fmla="*/ 19 h 240"/>
              <a:gd name="T114" fmla="*/ 219 w 282"/>
              <a:gd name="T115" fmla="*/ 50 h 240"/>
              <a:gd name="T116" fmla="*/ 265 w 282"/>
              <a:gd name="T117" fmla="*/ 106 h 240"/>
              <a:gd name="T118" fmla="*/ 248 w 282"/>
              <a:gd name="T119" fmla="*/ 87 h 240"/>
              <a:gd name="T120" fmla="*/ 252 w 282"/>
              <a:gd name="T121" fmla="*/ 12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223"/>
          <p:cNvSpPr>
            <a:spLocks noEditPoints="1"/>
          </p:cNvSpPr>
          <p:nvPr/>
        </p:nvSpPr>
        <p:spPr bwMode="auto">
          <a:xfrm>
            <a:off x="7444213" y="2882437"/>
            <a:ext cx="414348" cy="352012"/>
          </a:xfrm>
          <a:custGeom>
            <a:avLst/>
            <a:gdLst>
              <a:gd name="T0" fmla="*/ 256 w 282"/>
              <a:gd name="T1" fmla="*/ 78 h 240"/>
              <a:gd name="T2" fmla="*/ 228 w 282"/>
              <a:gd name="T3" fmla="*/ 46 h 240"/>
              <a:gd name="T4" fmla="*/ 201 w 282"/>
              <a:gd name="T5" fmla="*/ 46 h 240"/>
              <a:gd name="T6" fmla="*/ 174 w 282"/>
              <a:gd name="T7" fmla="*/ 78 h 240"/>
              <a:gd name="T8" fmla="*/ 163 w 282"/>
              <a:gd name="T9" fmla="*/ 28 h 240"/>
              <a:gd name="T10" fmla="*/ 127 w 282"/>
              <a:gd name="T11" fmla="*/ 52 h 240"/>
              <a:gd name="T12" fmla="*/ 97 w 282"/>
              <a:gd name="T13" fmla="*/ 78 h 240"/>
              <a:gd name="T14" fmla="*/ 89 w 282"/>
              <a:gd name="T15" fmla="*/ 19 h 240"/>
              <a:gd name="T16" fmla="*/ 52 w 282"/>
              <a:gd name="T17" fmla="*/ 53 h 240"/>
              <a:gd name="T18" fmla="*/ 8 w 282"/>
              <a:gd name="T19" fmla="*/ 106 h 240"/>
              <a:gd name="T20" fmla="*/ 1 w 282"/>
              <a:gd name="T21" fmla="*/ 203 h 240"/>
              <a:gd name="T22" fmla="*/ 14 w 282"/>
              <a:gd name="T23" fmla="*/ 207 h 240"/>
              <a:gd name="T24" fmla="*/ 30 w 282"/>
              <a:gd name="T25" fmla="*/ 148 h 240"/>
              <a:gd name="T26" fmla="*/ 46 w 282"/>
              <a:gd name="T27" fmla="*/ 207 h 240"/>
              <a:gd name="T28" fmla="*/ 59 w 282"/>
              <a:gd name="T29" fmla="*/ 203 h 240"/>
              <a:gd name="T30" fmla="*/ 53 w 282"/>
              <a:gd name="T31" fmla="*/ 106 h 240"/>
              <a:gd name="T32" fmla="*/ 67 w 282"/>
              <a:gd name="T33" fmla="*/ 71 h 240"/>
              <a:gd name="T34" fmla="*/ 82 w 282"/>
              <a:gd name="T35" fmla="*/ 106 h 240"/>
              <a:gd name="T36" fmla="*/ 75 w 282"/>
              <a:gd name="T37" fmla="*/ 203 h 240"/>
              <a:gd name="T38" fmla="*/ 88 w 282"/>
              <a:gd name="T39" fmla="*/ 207 h 240"/>
              <a:gd name="T40" fmla="*/ 104 w 282"/>
              <a:gd name="T41" fmla="*/ 148 h 240"/>
              <a:gd name="T42" fmla="*/ 120 w 282"/>
              <a:gd name="T43" fmla="*/ 207 h 240"/>
              <a:gd name="T44" fmla="*/ 133 w 282"/>
              <a:gd name="T45" fmla="*/ 203 h 240"/>
              <a:gd name="T46" fmla="*/ 127 w 282"/>
              <a:gd name="T47" fmla="*/ 106 h 240"/>
              <a:gd name="T48" fmla="*/ 140 w 282"/>
              <a:gd name="T49" fmla="*/ 71 h 240"/>
              <a:gd name="T50" fmla="*/ 156 w 282"/>
              <a:gd name="T51" fmla="*/ 106 h 240"/>
              <a:gd name="T52" fmla="*/ 149 w 282"/>
              <a:gd name="T53" fmla="*/ 203 h 240"/>
              <a:gd name="T54" fmla="*/ 162 w 282"/>
              <a:gd name="T55" fmla="*/ 207 h 240"/>
              <a:gd name="T56" fmla="*/ 178 w 282"/>
              <a:gd name="T57" fmla="*/ 148 h 240"/>
              <a:gd name="T58" fmla="*/ 198 w 282"/>
              <a:gd name="T59" fmla="*/ 199 h 240"/>
              <a:gd name="T60" fmla="*/ 201 w 282"/>
              <a:gd name="T61" fmla="*/ 213 h 240"/>
              <a:gd name="T62" fmla="*/ 192 w 282"/>
              <a:gd name="T63" fmla="*/ 124 h 240"/>
              <a:gd name="T64" fmla="*/ 207 w 282"/>
              <a:gd name="T65" fmla="*/ 68 h 240"/>
              <a:gd name="T66" fmla="*/ 229 w 282"/>
              <a:gd name="T67" fmla="*/ 97 h 240"/>
              <a:gd name="T68" fmla="*/ 221 w 282"/>
              <a:gd name="T69" fmla="*/ 194 h 240"/>
              <a:gd name="T70" fmla="*/ 239 w 282"/>
              <a:gd name="T71" fmla="*/ 216 h 240"/>
              <a:gd name="T72" fmla="*/ 244 w 282"/>
              <a:gd name="T73" fmla="*/ 145 h 240"/>
              <a:gd name="T74" fmla="*/ 272 w 282"/>
              <a:gd name="T75" fmla="*/ 199 h 240"/>
              <a:gd name="T76" fmla="*/ 275 w 282"/>
              <a:gd name="T77" fmla="*/ 213 h 240"/>
              <a:gd name="T78" fmla="*/ 34 w 282"/>
              <a:gd name="T79" fmla="*/ 87 h 240"/>
              <a:gd name="T80" fmla="*/ 17 w 282"/>
              <a:gd name="T81" fmla="*/ 106 h 240"/>
              <a:gd name="T82" fmla="*/ 26 w 282"/>
              <a:gd name="T83" fmla="*/ 128 h 240"/>
              <a:gd name="T84" fmla="*/ 63 w 282"/>
              <a:gd name="T85" fmla="*/ 9 h 240"/>
              <a:gd name="T86" fmla="*/ 67 w 282"/>
              <a:gd name="T87" fmla="*/ 41 h 240"/>
              <a:gd name="T88" fmla="*/ 67 w 282"/>
              <a:gd name="T89" fmla="*/ 51 h 240"/>
              <a:gd name="T90" fmla="*/ 108 w 282"/>
              <a:gd name="T91" fmla="*/ 87 h 240"/>
              <a:gd name="T92" fmla="*/ 91 w 282"/>
              <a:gd name="T93" fmla="*/ 106 h 240"/>
              <a:gd name="T94" fmla="*/ 98 w 282"/>
              <a:gd name="T95" fmla="*/ 134 h 240"/>
              <a:gd name="T96" fmla="*/ 110 w 282"/>
              <a:gd name="T97" fmla="*/ 134 h 240"/>
              <a:gd name="T98" fmla="*/ 148 w 282"/>
              <a:gd name="T99" fmla="*/ 39 h 240"/>
              <a:gd name="T100" fmla="*/ 136 w 282"/>
              <a:gd name="T101" fmla="*/ 52 h 240"/>
              <a:gd name="T102" fmla="*/ 142 w 282"/>
              <a:gd name="T103" fmla="*/ 61 h 240"/>
              <a:gd name="T104" fmla="*/ 178 w 282"/>
              <a:gd name="T105" fmla="*/ 119 h 240"/>
              <a:gd name="T106" fmla="*/ 179 w 282"/>
              <a:gd name="T107" fmla="*/ 139 h 240"/>
              <a:gd name="T108" fmla="*/ 178 w 282"/>
              <a:gd name="T109" fmla="*/ 128 h 240"/>
              <a:gd name="T110" fmla="*/ 228 w 282"/>
              <a:gd name="T111" fmla="*/ 19 h 240"/>
              <a:gd name="T112" fmla="*/ 201 w 282"/>
              <a:gd name="T113" fmla="*/ 19 h 240"/>
              <a:gd name="T114" fmla="*/ 219 w 282"/>
              <a:gd name="T115" fmla="*/ 50 h 240"/>
              <a:gd name="T116" fmla="*/ 265 w 282"/>
              <a:gd name="T117" fmla="*/ 106 h 240"/>
              <a:gd name="T118" fmla="*/ 248 w 282"/>
              <a:gd name="T119" fmla="*/ 87 h 240"/>
              <a:gd name="T120" fmla="*/ 252 w 282"/>
              <a:gd name="T121" fmla="*/ 12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223"/>
          <p:cNvSpPr>
            <a:spLocks noEditPoints="1"/>
          </p:cNvSpPr>
          <p:nvPr/>
        </p:nvSpPr>
        <p:spPr bwMode="auto">
          <a:xfrm>
            <a:off x="11349463" y="2882437"/>
            <a:ext cx="414348" cy="352012"/>
          </a:xfrm>
          <a:custGeom>
            <a:avLst/>
            <a:gdLst>
              <a:gd name="T0" fmla="*/ 256 w 282"/>
              <a:gd name="T1" fmla="*/ 78 h 240"/>
              <a:gd name="T2" fmla="*/ 228 w 282"/>
              <a:gd name="T3" fmla="*/ 46 h 240"/>
              <a:gd name="T4" fmla="*/ 201 w 282"/>
              <a:gd name="T5" fmla="*/ 46 h 240"/>
              <a:gd name="T6" fmla="*/ 174 w 282"/>
              <a:gd name="T7" fmla="*/ 78 h 240"/>
              <a:gd name="T8" fmla="*/ 163 w 282"/>
              <a:gd name="T9" fmla="*/ 28 h 240"/>
              <a:gd name="T10" fmla="*/ 127 w 282"/>
              <a:gd name="T11" fmla="*/ 52 h 240"/>
              <a:gd name="T12" fmla="*/ 97 w 282"/>
              <a:gd name="T13" fmla="*/ 78 h 240"/>
              <a:gd name="T14" fmla="*/ 89 w 282"/>
              <a:gd name="T15" fmla="*/ 19 h 240"/>
              <a:gd name="T16" fmla="*/ 52 w 282"/>
              <a:gd name="T17" fmla="*/ 53 h 240"/>
              <a:gd name="T18" fmla="*/ 8 w 282"/>
              <a:gd name="T19" fmla="*/ 106 h 240"/>
              <a:gd name="T20" fmla="*/ 1 w 282"/>
              <a:gd name="T21" fmla="*/ 203 h 240"/>
              <a:gd name="T22" fmla="*/ 14 w 282"/>
              <a:gd name="T23" fmla="*/ 207 h 240"/>
              <a:gd name="T24" fmla="*/ 30 w 282"/>
              <a:gd name="T25" fmla="*/ 148 h 240"/>
              <a:gd name="T26" fmla="*/ 46 w 282"/>
              <a:gd name="T27" fmla="*/ 207 h 240"/>
              <a:gd name="T28" fmla="*/ 59 w 282"/>
              <a:gd name="T29" fmla="*/ 203 h 240"/>
              <a:gd name="T30" fmla="*/ 53 w 282"/>
              <a:gd name="T31" fmla="*/ 106 h 240"/>
              <a:gd name="T32" fmla="*/ 67 w 282"/>
              <a:gd name="T33" fmla="*/ 71 h 240"/>
              <a:gd name="T34" fmla="*/ 82 w 282"/>
              <a:gd name="T35" fmla="*/ 106 h 240"/>
              <a:gd name="T36" fmla="*/ 75 w 282"/>
              <a:gd name="T37" fmla="*/ 203 h 240"/>
              <a:gd name="T38" fmla="*/ 88 w 282"/>
              <a:gd name="T39" fmla="*/ 207 h 240"/>
              <a:gd name="T40" fmla="*/ 104 w 282"/>
              <a:gd name="T41" fmla="*/ 148 h 240"/>
              <a:gd name="T42" fmla="*/ 120 w 282"/>
              <a:gd name="T43" fmla="*/ 207 h 240"/>
              <a:gd name="T44" fmla="*/ 133 w 282"/>
              <a:gd name="T45" fmla="*/ 203 h 240"/>
              <a:gd name="T46" fmla="*/ 127 w 282"/>
              <a:gd name="T47" fmla="*/ 106 h 240"/>
              <a:gd name="T48" fmla="*/ 140 w 282"/>
              <a:gd name="T49" fmla="*/ 71 h 240"/>
              <a:gd name="T50" fmla="*/ 156 w 282"/>
              <a:gd name="T51" fmla="*/ 106 h 240"/>
              <a:gd name="T52" fmla="*/ 149 w 282"/>
              <a:gd name="T53" fmla="*/ 203 h 240"/>
              <a:gd name="T54" fmla="*/ 162 w 282"/>
              <a:gd name="T55" fmla="*/ 207 h 240"/>
              <a:gd name="T56" fmla="*/ 178 w 282"/>
              <a:gd name="T57" fmla="*/ 148 h 240"/>
              <a:gd name="T58" fmla="*/ 198 w 282"/>
              <a:gd name="T59" fmla="*/ 199 h 240"/>
              <a:gd name="T60" fmla="*/ 201 w 282"/>
              <a:gd name="T61" fmla="*/ 213 h 240"/>
              <a:gd name="T62" fmla="*/ 192 w 282"/>
              <a:gd name="T63" fmla="*/ 124 h 240"/>
              <a:gd name="T64" fmla="*/ 207 w 282"/>
              <a:gd name="T65" fmla="*/ 68 h 240"/>
              <a:gd name="T66" fmla="*/ 229 w 282"/>
              <a:gd name="T67" fmla="*/ 97 h 240"/>
              <a:gd name="T68" fmla="*/ 221 w 282"/>
              <a:gd name="T69" fmla="*/ 194 h 240"/>
              <a:gd name="T70" fmla="*/ 239 w 282"/>
              <a:gd name="T71" fmla="*/ 216 h 240"/>
              <a:gd name="T72" fmla="*/ 244 w 282"/>
              <a:gd name="T73" fmla="*/ 145 h 240"/>
              <a:gd name="T74" fmla="*/ 272 w 282"/>
              <a:gd name="T75" fmla="*/ 199 h 240"/>
              <a:gd name="T76" fmla="*/ 275 w 282"/>
              <a:gd name="T77" fmla="*/ 213 h 240"/>
              <a:gd name="T78" fmla="*/ 34 w 282"/>
              <a:gd name="T79" fmla="*/ 87 h 240"/>
              <a:gd name="T80" fmla="*/ 17 w 282"/>
              <a:gd name="T81" fmla="*/ 106 h 240"/>
              <a:gd name="T82" fmla="*/ 26 w 282"/>
              <a:gd name="T83" fmla="*/ 128 h 240"/>
              <a:gd name="T84" fmla="*/ 63 w 282"/>
              <a:gd name="T85" fmla="*/ 9 h 240"/>
              <a:gd name="T86" fmla="*/ 67 w 282"/>
              <a:gd name="T87" fmla="*/ 41 h 240"/>
              <a:gd name="T88" fmla="*/ 67 w 282"/>
              <a:gd name="T89" fmla="*/ 51 h 240"/>
              <a:gd name="T90" fmla="*/ 108 w 282"/>
              <a:gd name="T91" fmla="*/ 87 h 240"/>
              <a:gd name="T92" fmla="*/ 91 w 282"/>
              <a:gd name="T93" fmla="*/ 106 h 240"/>
              <a:gd name="T94" fmla="*/ 98 w 282"/>
              <a:gd name="T95" fmla="*/ 134 h 240"/>
              <a:gd name="T96" fmla="*/ 110 w 282"/>
              <a:gd name="T97" fmla="*/ 134 h 240"/>
              <a:gd name="T98" fmla="*/ 148 w 282"/>
              <a:gd name="T99" fmla="*/ 39 h 240"/>
              <a:gd name="T100" fmla="*/ 136 w 282"/>
              <a:gd name="T101" fmla="*/ 52 h 240"/>
              <a:gd name="T102" fmla="*/ 142 w 282"/>
              <a:gd name="T103" fmla="*/ 61 h 240"/>
              <a:gd name="T104" fmla="*/ 178 w 282"/>
              <a:gd name="T105" fmla="*/ 119 h 240"/>
              <a:gd name="T106" fmla="*/ 179 w 282"/>
              <a:gd name="T107" fmla="*/ 139 h 240"/>
              <a:gd name="T108" fmla="*/ 178 w 282"/>
              <a:gd name="T109" fmla="*/ 128 h 240"/>
              <a:gd name="T110" fmla="*/ 228 w 282"/>
              <a:gd name="T111" fmla="*/ 19 h 240"/>
              <a:gd name="T112" fmla="*/ 201 w 282"/>
              <a:gd name="T113" fmla="*/ 19 h 240"/>
              <a:gd name="T114" fmla="*/ 219 w 282"/>
              <a:gd name="T115" fmla="*/ 50 h 240"/>
              <a:gd name="T116" fmla="*/ 265 w 282"/>
              <a:gd name="T117" fmla="*/ 106 h 240"/>
              <a:gd name="T118" fmla="*/ 248 w 282"/>
              <a:gd name="T119" fmla="*/ 87 h 240"/>
              <a:gd name="T120" fmla="*/ 252 w 282"/>
              <a:gd name="T121" fmla="*/ 12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223"/>
          <p:cNvSpPr>
            <a:spLocks noEditPoints="1"/>
          </p:cNvSpPr>
          <p:nvPr/>
        </p:nvSpPr>
        <p:spPr bwMode="auto">
          <a:xfrm>
            <a:off x="3540549" y="4688097"/>
            <a:ext cx="414348" cy="352012"/>
          </a:xfrm>
          <a:custGeom>
            <a:avLst/>
            <a:gdLst>
              <a:gd name="T0" fmla="*/ 256 w 282"/>
              <a:gd name="T1" fmla="*/ 78 h 240"/>
              <a:gd name="T2" fmla="*/ 228 w 282"/>
              <a:gd name="T3" fmla="*/ 46 h 240"/>
              <a:gd name="T4" fmla="*/ 201 w 282"/>
              <a:gd name="T5" fmla="*/ 46 h 240"/>
              <a:gd name="T6" fmla="*/ 174 w 282"/>
              <a:gd name="T7" fmla="*/ 78 h 240"/>
              <a:gd name="T8" fmla="*/ 163 w 282"/>
              <a:gd name="T9" fmla="*/ 28 h 240"/>
              <a:gd name="T10" fmla="*/ 127 w 282"/>
              <a:gd name="T11" fmla="*/ 52 h 240"/>
              <a:gd name="T12" fmla="*/ 97 w 282"/>
              <a:gd name="T13" fmla="*/ 78 h 240"/>
              <a:gd name="T14" fmla="*/ 89 w 282"/>
              <a:gd name="T15" fmla="*/ 19 h 240"/>
              <a:gd name="T16" fmla="*/ 52 w 282"/>
              <a:gd name="T17" fmla="*/ 53 h 240"/>
              <a:gd name="T18" fmla="*/ 8 w 282"/>
              <a:gd name="T19" fmla="*/ 106 h 240"/>
              <a:gd name="T20" fmla="*/ 1 w 282"/>
              <a:gd name="T21" fmla="*/ 203 h 240"/>
              <a:gd name="T22" fmla="*/ 14 w 282"/>
              <a:gd name="T23" fmla="*/ 207 h 240"/>
              <a:gd name="T24" fmla="*/ 30 w 282"/>
              <a:gd name="T25" fmla="*/ 148 h 240"/>
              <a:gd name="T26" fmla="*/ 46 w 282"/>
              <a:gd name="T27" fmla="*/ 207 h 240"/>
              <a:gd name="T28" fmla="*/ 59 w 282"/>
              <a:gd name="T29" fmla="*/ 203 h 240"/>
              <a:gd name="T30" fmla="*/ 53 w 282"/>
              <a:gd name="T31" fmla="*/ 106 h 240"/>
              <a:gd name="T32" fmla="*/ 67 w 282"/>
              <a:gd name="T33" fmla="*/ 71 h 240"/>
              <a:gd name="T34" fmla="*/ 82 w 282"/>
              <a:gd name="T35" fmla="*/ 106 h 240"/>
              <a:gd name="T36" fmla="*/ 75 w 282"/>
              <a:gd name="T37" fmla="*/ 203 h 240"/>
              <a:gd name="T38" fmla="*/ 88 w 282"/>
              <a:gd name="T39" fmla="*/ 207 h 240"/>
              <a:gd name="T40" fmla="*/ 104 w 282"/>
              <a:gd name="T41" fmla="*/ 148 h 240"/>
              <a:gd name="T42" fmla="*/ 120 w 282"/>
              <a:gd name="T43" fmla="*/ 207 h 240"/>
              <a:gd name="T44" fmla="*/ 133 w 282"/>
              <a:gd name="T45" fmla="*/ 203 h 240"/>
              <a:gd name="T46" fmla="*/ 127 w 282"/>
              <a:gd name="T47" fmla="*/ 106 h 240"/>
              <a:gd name="T48" fmla="*/ 140 w 282"/>
              <a:gd name="T49" fmla="*/ 71 h 240"/>
              <a:gd name="T50" fmla="*/ 156 w 282"/>
              <a:gd name="T51" fmla="*/ 106 h 240"/>
              <a:gd name="T52" fmla="*/ 149 w 282"/>
              <a:gd name="T53" fmla="*/ 203 h 240"/>
              <a:gd name="T54" fmla="*/ 162 w 282"/>
              <a:gd name="T55" fmla="*/ 207 h 240"/>
              <a:gd name="T56" fmla="*/ 178 w 282"/>
              <a:gd name="T57" fmla="*/ 148 h 240"/>
              <a:gd name="T58" fmla="*/ 198 w 282"/>
              <a:gd name="T59" fmla="*/ 199 h 240"/>
              <a:gd name="T60" fmla="*/ 201 w 282"/>
              <a:gd name="T61" fmla="*/ 213 h 240"/>
              <a:gd name="T62" fmla="*/ 192 w 282"/>
              <a:gd name="T63" fmla="*/ 124 h 240"/>
              <a:gd name="T64" fmla="*/ 207 w 282"/>
              <a:gd name="T65" fmla="*/ 68 h 240"/>
              <a:gd name="T66" fmla="*/ 229 w 282"/>
              <a:gd name="T67" fmla="*/ 97 h 240"/>
              <a:gd name="T68" fmla="*/ 221 w 282"/>
              <a:gd name="T69" fmla="*/ 194 h 240"/>
              <a:gd name="T70" fmla="*/ 239 w 282"/>
              <a:gd name="T71" fmla="*/ 216 h 240"/>
              <a:gd name="T72" fmla="*/ 244 w 282"/>
              <a:gd name="T73" fmla="*/ 145 h 240"/>
              <a:gd name="T74" fmla="*/ 272 w 282"/>
              <a:gd name="T75" fmla="*/ 199 h 240"/>
              <a:gd name="T76" fmla="*/ 275 w 282"/>
              <a:gd name="T77" fmla="*/ 213 h 240"/>
              <a:gd name="T78" fmla="*/ 34 w 282"/>
              <a:gd name="T79" fmla="*/ 87 h 240"/>
              <a:gd name="T80" fmla="*/ 17 w 282"/>
              <a:gd name="T81" fmla="*/ 106 h 240"/>
              <a:gd name="T82" fmla="*/ 26 w 282"/>
              <a:gd name="T83" fmla="*/ 128 h 240"/>
              <a:gd name="T84" fmla="*/ 63 w 282"/>
              <a:gd name="T85" fmla="*/ 9 h 240"/>
              <a:gd name="T86" fmla="*/ 67 w 282"/>
              <a:gd name="T87" fmla="*/ 41 h 240"/>
              <a:gd name="T88" fmla="*/ 67 w 282"/>
              <a:gd name="T89" fmla="*/ 51 h 240"/>
              <a:gd name="T90" fmla="*/ 108 w 282"/>
              <a:gd name="T91" fmla="*/ 87 h 240"/>
              <a:gd name="T92" fmla="*/ 91 w 282"/>
              <a:gd name="T93" fmla="*/ 106 h 240"/>
              <a:gd name="T94" fmla="*/ 98 w 282"/>
              <a:gd name="T95" fmla="*/ 134 h 240"/>
              <a:gd name="T96" fmla="*/ 110 w 282"/>
              <a:gd name="T97" fmla="*/ 134 h 240"/>
              <a:gd name="T98" fmla="*/ 148 w 282"/>
              <a:gd name="T99" fmla="*/ 39 h 240"/>
              <a:gd name="T100" fmla="*/ 136 w 282"/>
              <a:gd name="T101" fmla="*/ 52 h 240"/>
              <a:gd name="T102" fmla="*/ 142 w 282"/>
              <a:gd name="T103" fmla="*/ 61 h 240"/>
              <a:gd name="T104" fmla="*/ 178 w 282"/>
              <a:gd name="T105" fmla="*/ 119 h 240"/>
              <a:gd name="T106" fmla="*/ 179 w 282"/>
              <a:gd name="T107" fmla="*/ 139 h 240"/>
              <a:gd name="T108" fmla="*/ 178 w 282"/>
              <a:gd name="T109" fmla="*/ 128 h 240"/>
              <a:gd name="T110" fmla="*/ 228 w 282"/>
              <a:gd name="T111" fmla="*/ 19 h 240"/>
              <a:gd name="T112" fmla="*/ 201 w 282"/>
              <a:gd name="T113" fmla="*/ 19 h 240"/>
              <a:gd name="T114" fmla="*/ 219 w 282"/>
              <a:gd name="T115" fmla="*/ 50 h 240"/>
              <a:gd name="T116" fmla="*/ 265 w 282"/>
              <a:gd name="T117" fmla="*/ 106 h 240"/>
              <a:gd name="T118" fmla="*/ 248 w 282"/>
              <a:gd name="T119" fmla="*/ 87 h 240"/>
              <a:gd name="T120" fmla="*/ 252 w 282"/>
              <a:gd name="T121" fmla="*/ 12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223"/>
          <p:cNvSpPr>
            <a:spLocks noEditPoints="1"/>
          </p:cNvSpPr>
          <p:nvPr/>
        </p:nvSpPr>
        <p:spPr bwMode="auto">
          <a:xfrm>
            <a:off x="7444213" y="4688097"/>
            <a:ext cx="414348" cy="352012"/>
          </a:xfrm>
          <a:custGeom>
            <a:avLst/>
            <a:gdLst>
              <a:gd name="T0" fmla="*/ 256 w 282"/>
              <a:gd name="T1" fmla="*/ 78 h 240"/>
              <a:gd name="T2" fmla="*/ 228 w 282"/>
              <a:gd name="T3" fmla="*/ 46 h 240"/>
              <a:gd name="T4" fmla="*/ 201 w 282"/>
              <a:gd name="T5" fmla="*/ 46 h 240"/>
              <a:gd name="T6" fmla="*/ 174 w 282"/>
              <a:gd name="T7" fmla="*/ 78 h 240"/>
              <a:gd name="T8" fmla="*/ 163 w 282"/>
              <a:gd name="T9" fmla="*/ 28 h 240"/>
              <a:gd name="T10" fmla="*/ 127 w 282"/>
              <a:gd name="T11" fmla="*/ 52 h 240"/>
              <a:gd name="T12" fmla="*/ 97 w 282"/>
              <a:gd name="T13" fmla="*/ 78 h 240"/>
              <a:gd name="T14" fmla="*/ 89 w 282"/>
              <a:gd name="T15" fmla="*/ 19 h 240"/>
              <a:gd name="T16" fmla="*/ 52 w 282"/>
              <a:gd name="T17" fmla="*/ 53 h 240"/>
              <a:gd name="T18" fmla="*/ 8 w 282"/>
              <a:gd name="T19" fmla="*/ 106 h 240"/>
              <a:gd name="T20" fmla="*/ 1 w 282"/>
              <a:gd name="T21" fmla="*/ 203 h 240"/>
              <a:gd name="T22" fmla="*/ 14 w 282"/>
              <a:gd name="T23" fmla="*/ 207 h 240"/>
              <a:gd name="T24" fmla="*/ 30 w 282"/>
              <a:gd name="T25" fmla="*/ 148 h 240"/>
              <a:gd name="T26" fmla="*/ 46 w 282"/>
              <a:gd name="T27" fmla="*/ 207 h 240"/>
              <a:gd name="T28" fmla="*/ 59 w 282"/>
              <a:gd name="T29" fmla="*/ 203 h 240"/>
              <a:gd name="T30" fmla="*/ 53 w 282"/>
              <a:gd name="T31" fmla="*/ 106 h 240"/>
              <a:gd name="T32" fmla="*/ 67 w 282"/>
              <a:gd name="T33" fmla="*/ 71 h 240"/>
              <a:gd name="T34" fmla="*/ 82 w 282"/>
              <a:gd name="T35" fmla="*/ 106 h 240"/>
              <a:gd name="T36" fmla="*/ 75 w 282"/>
              <a:gd name="T37" fmla="*/ 203 h 240"/>
              <a:gd name="T38" fmla="*/ 88 w 282"/>
              <a:gd name="T39" fmla="*/ 207 h 240"/>
              <a:gd name="T40" fmla="*/ 104 w 282"/>
              <a:gd name="T41" fmla="*/ 148 h 240"/>
              <a:gd name="T42" fmla="*/ 120 w 282"/>
              <a:gd name="T43" fmla="*/ 207 h 240"/>
              <a:gd name="T44" fmla="*/ 133 w 282"/>
              <a:gd name="T45" fmla="*/ 203 h 240"/>
              <a:gd name="T46" fmla="*/ 127 w 282"/>
              <a:gd name="T47" fmla="*/ 106 h 240"/>
              <a:gd name="T48" fmla="*/ 140 w 282"/>
              <a:gd name="T49" fmla="*/ 71 h 240"/>
              <a:gd name="T50" fmla="*/ 156 w 282"/>
              <a:gd name="T51" fmla="*/ 106 h 240"/>
              <a:gd name="T52" fmla="*/ 149 w 282"/>
              <a:gd name="T53" fmla="*/ 203 h 240"/>
              <a:gd name="T54" fmla="*/ 162 w 282"/>
              <a:gd name="T55" fmla="*/ 207 h 240"/>
              <a:gd name="T56" fmla="*/ 178 w 282"/>
              <a:gd name="T57" fmla="*/ 148 h 240"/>
              <a:gd name="T58" fmla="*/ 198 w 282"/>
              <a:gd name="T59" fmla="*/ 199 h 240"/>
              <a:gd name="T60" fmla="*/ 201 w 282"/>
              <a:gd name="T61" fmla="*/ 213 h 240"/>
              <a:gd name="T62" fmla="*/ 192 w 282"/>
              <a:gd name="T63" fmla="*/ 124 h 240"/>
              <a:gd name="T64" fmla="*/ 207 w 282"/>
              <a:gd name="T65" fmla="*/ 68 h 240"/>
              <a:gd name="T66" fmla="*/ 229 w 282"/>
              <a:gd name="T67" fmla="*/ 97 h 240"/>
              <a:gd name="T68" fmla="*/ 221 w 282"/>
              <a:gd name="T69" fmla="*/ 194 h 240"/>
              <a:gd name="T70" fmla="*/ 239 w 282"/>
              <a:gd name="T71" fmla="*/ 216 h 240"/>
              <a:gd name="T72" fmla="*/ 244 w 282"/>
              <a:gd name="T73" fmla="*/ 145 h 240"/>
              <a:gd name="T74" fmla="*/ 272 w 282"/>
              <a:gd name="T75" fmla="*/ 199 h 240"/>
              <a:gd name="T76" fmla="*/ 275 w 282"/>
              <a:gd name="T77" fmla="*/ 213 h 240"/>
              <a:gd name="T78" fmla="*/ 34 w 282"/>
              <a:gd name="T79" fmla="*/ 87 h 240"/>
              <a:gd name="T80" fmla="*/ 17 w 282"/>
              <a:gd name="T81" fmla="*/ 106 h 240"/>
              <a:gd name="T82" fmla="*/ 26 w 282"/>
              <a:gd name="T83" fmla="*/ 128 h 240"/>
              <a:gd name="T84" fmla="*/ 63 w 282"/>
              <a:gd name="T85" fmla="*/ 9 h 240"/>
              <a:gd name="T86" fmla="*/ 67 w 282"/>
              <a:gd name="T87" fmla="*/ 41 h 240"/>
              <a:gd name="T88" fmla="*/ 67 w 282"/>
              <a:gd name="T89" fmla="*/ 51 h 240"/>
              <a:gd name="T90" fmla="*/ 108 w 282"/>
              <a:gd name="T91" fmla="*/ 87 h 240"/>
              <a:gd name="T92" fmla="*/ 91 w 282"/>
              <a:gd name="T93" fmla="*/ 106 h 240"/>
              <a:gd name="T94" fmla="*/ 98 w 282"/>
              <a:gd name="T95" fmla="*/ 134 h 240"/>
              <a:gd name="T96" fmla="*/ 110 w 282"/>
              <a:gd name="T97" fmla="*/ 134 h 240"/>
              <a:gd name="T98" fmla="*/ 148 w 282"/>
              <a:gd name="T99" fmla="*/ 39 h 240"/>
              <a:gd name="T100" fmla="*/ 136 w 282"/>
              <a:gd name="T101" fmla="*/ 52 h 240"/>
              <a:gd name="T102" fmla="*/ 142 w 282"/>
              <a:gd name="T103" fmla="*/ 61 h 240"/>
              <a:gd name="T104" fmla="*/ 178 w 282"/>
              <a:gd name="T105" fmla="*/ 119 h 240"/>
              <a:gd name="T106" fmla="*/ 179 w 282"/>
              <a:gd name="T107" fmla="*/ 139 h 240"/>
              <a:gd name="T108" fmla="*/ 178 w 282"/>
              <a:gd name="T109" fmla="*/ 128 h 240"/>
              <a:gd name="T110" fmla="*/ 228 w 282"/>
              <a:gd name="T111" fmla="*/ 19 h 240"/>
              <a:gd name="T112" fmla="*/ 201 w 282"/>
              <a:gd name="T113" fmla="*/ 19 h 240"/>
              <a:gd name="T114" fmla="*/ 219 w 282"/>
              <a:gd name="T115" fmla="*/ 50 h 240"/>
              <a:gd name="T116" fmla="*/ 265 w 282"/>
              <a:gd name="T117" fmla="*/ 106 h 240"/>
              <a:gd name="T118" fmla="*/ 248 w 282"/>
              <a:gd name="T119" fmla="*/ 87 h 240"/>
              <a:gd name="T120" fmla="*/ 252 w 282"/>
              <a:gd name="T121" fmla="*/ 12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Freeform 223"/>
          <p:cNvSpPr>
            <a:spLocks noEditPoints="1"/>
          </p:cNvSpPr>
          <p:nvPr/>
        </p:nvSpPr>
        <p:spPr bwMode="auto">
          <a:xfrm>
            <a:off x="11349463" y="4860817"/>
            <a:ext cx="414348" cy="352012"/>
          </a:xfrm>
          <a:custGeom>
            <a:avLst/>
            <a:gdLst>
              <a:gd name="T0" fmla="*/ 256 w 282"/>
              <a:gd name="T1" fmla="*/ 78 h 240"/>
              <a:gd name="T2" fmla="*/ 228 w 282"/>
              <a:gd name="T3" fmla="*/ 46 h 240"/>
              <a:gd name="T4" fmla="*/ 201 w 282"/>
              <a:gd name="T5" fmla="*/ 46 h 240"/>
              <a:gd name="T6" fmla="*/ 174 w 282"/>
              <a:gd name="T7" fmla="*/ 78 h 240"/>
              <a:gd name="T8" fmla="*/ 163 w 282"/>
              <a:gd name="T9" fmla="*/ 28 h 240"/>
              <a:gd name="T10" fmla="*/ 127 w 282"/>
              <a:gd name="T11" fmla="*/ 52 h 240"/>
              <a:gd name="T12" fmla="*/ 97 w 282"/>
              <a:gd name="T13" fmla="*/ 78 h 240"/>
              <a:gd name="T14" fmla="*/ 89 w 282"/>
              <a:gd name="T15" fmla="*/ 19 h 240"/>
              <a:gd name="T16" fmla="*/ 52 w 282"/>
              <a:gd name="T17" fmla="*/ 53 h 240"/>
              <a:gd name="T18" fmla="*/ 8 w 282"/>
              <a:gd name="T19" fmla="*/ 106 h 240"/>
              <a:gd name="T20" fmla="*/ 1 w 282"/>
              <a:gd name="T21" fmla="*/ 203 h 240"/>
              <a:gd name="T22" fmla="*/ 14 w 282"/>
              <a:gd name="T23" fmla="*/ 207 h 240"/>
              <a:gd name="T24" fmla="*/ 30 w 282"/>
              <a:gd name="T25" fmla="*/ 148 h 240"/>
              <a:gd name="T26" fmla="*/ 46 w 282"/>
              <a:gd name="T27" fmla="*/ 207 h 240"/>
              <a:gd name="T28" fmla="*/ 59 w 282"/>
              <a:gd name="T29" fmla="*/ 203 h 240"/>
              <a:gd name="T30" fmla="*/ 53 w 282"/>
              <a:gd name="T31" fmla="*/ 106 h 240"/>
              <a:gd name="T32" fmla="*/ 67 w 282"/>
              <a:gd name="T33" fmla="*/ 71 h 240"/>
              <a:gd name="T34" fmla="*/ 82 w 282"/>
              <a:gd name="T35" fmla="*/ 106 h 240"/>
              <a:gd name="T36" fmla="*/ 75 w 282"/>
              <a:gd name="T37" fmla="*/ 203 h 240"/>
              <a:gd name="T38" fmla="*/ 88 w 282"/>
              <a:gd name="T39" fmla="*/ 207 h 240"/>
              <a:gd name="T40" fmla="*/ 104 w 282"/>
              <a:gd name="T41" fmla="*/ 148 h 240"/>
              <a:gd name="T42" fmla="*/ 120 w 282"/>
              <a:gd name="T43" fmla="*/ 207 h 240"/>
              <a:gd name="T44" fmla="*/ 133 w 282"/>
              <a:gd name="T45" fmla="*/ 203 h 240"/>
              <a:gd name="T46" fmla="*/ 127 w 282"/>
              <a:gd name="T47" fmla="*/ 106 h 240"/>
              <a:gd name="T48" fmla="*/ 140 w 282"/>
              <a:gd name="T49" fmla="*/ 71 h 240"/>
              <a:gd name="T50" fmla="*/ 156 w 282"/>
              <a:gd name="T51" fmla="*/ 106 h 240"/>
              <a:gd name="T52" fmla="*/ 149 w 282"/>
              <a:gd name="T53" fmla="*/ 203 h 240"/>
              <a:gd name="T54" fmla="*/ 162 w 282"/>
              <a:gd name="T55" fmla="*/ 207 h 240"/>
              <a:gd name="T56" fmla="*/ 178 w 282"/>
              <a:gd name="T57" fmla="*/ 148 h 240"/>
              <a:gd name="T58" fmla="*/ 198 w 282"/>
              <a:gd name="T59" fmla="*/ 199 h 240"/>
              <a:gd name="T60" fmla="*/ 201 w 282"/>
              <a:gd name="T61" fmla="*/ 213 h 240"/>
              <a:gd name="T62" fmla="*/ 192 w 282"/>
              <a:gd name="T63" fmla="*/ 124 h 240"/>
              <a:gd name="T64" fmla="*/ 207 w 282"/>
              <a:gd name="T65" fmla="*/ 68 h 240"/>
              <a:gd name="T66" fmla="*/ 229 w 282"/>
              <a:gd name="T67" fmla="*/ 97 h 240"/>
              <a:gd name="T68" fmla="*/ 221 w 282"/>
              <a:gd name="T69" fmla="*/ 194 h 240"/>
              <a:gd name="T70" fmla="*/ 239 w 282"/>
              <a:gd name="T71" fmla="*/ 216 h 240"/>
              <a:gd name="T72" fmla="*/ 244 w 282"/>
              <a:gd name="T73" fmla="*/ 145 h 240"/>
              <a:gd name="T74" fmla="*/ 272 w 282"/>
              <a:gd name="T75" fmla="*/ 199 h 240"/>
              <a:gd name="T76" fmla="*/ 275 w 282"/>
              <a:gd name="T77" fmla="*/ 213 h 240"/>
              <a:gd name="T78" fmla="*/ 34 w 282"/>
              <a:gd name="T79" fmla="*/ 87 h 240"/>
              <a:gd name="T80" fmla="*/ 17 w 282"/>
              <a:gd name="T81" fmla="*/ 106 h 240"/>
              <a:gd name="T82" fmla="*/ 26 w 282"/>
              <a:gd name="T83" fmla="*/ 128 h 240"/>
              <a:gd name="T84" fmla="*/ 63 w 282"/>
              <a:gd name="T85" fmla="*/ 9 h 240"/>
              <a:gd name="T86" fmla="*/ 67 w 282"/>
              <a:gd name="T87" fmla="*/ 41 h 240"/>
              <a:gd name="T88" fmla="*/ 67 w 282"/>
              <a:gd name="T89" fmla="*/ 51 h 240"/>
              <a:gd name="T90" fmla="*/ 108 w 282"/>
              <a:gd name="T91" fmla="*/ 87 h 240"/>
              <a:gd name="T92" fmla="*/ 91 w 282"/>
              <a:gd name="T93" fmla="*/ 106 h 240"/>
              <a:gd name="T94" fmla="*/ 98 w 282"/>
              <a:gd name="T95" fmla="*/ 134 h 240"/>
              <a:gd name="T96" fmla="*/ 110 w 282"/>
              <a:gd name="T97" fmla="*/ 134 h 240"/>
              <a:gd name="T98" fmla="*/ 148 w 282"/>
              <a:gd name="T99" fmla="*/ 39 h 240"/>
              <a:gd name="T100" fmla="*/ 136 w 282"/>
              <a:gd name="T101" fmla="*/ 52 h 240"/>
              <a:gd name="T102" fmla="*/ 142 w 282"/>
              <a:gd name="T103" fmla="*/ 61 h 240"/>
              <a:gd name="T104" fmla="*/ 178 w 282"/>
              <a:gd name="T105" fmla="*/ 119 h 240"/>
              <a:gd name="T106" fmla="*/ 179 w 282"/>
              <a:gd name="T107" fmla="*/ 139 h 240"/>
              <a:gd name="T108" fmla="*/ 178 w 282"/>
              <a:gd name="T109" fmla="*/ 128 h 240"/>
              <a:gd name="T110" fmla="*/ 228 w 282"/>
              <a:gd name="T111" fmla="*/ 19 h 240"/>
              <a:gd name="T112" fmla="*/ 201 w 282"/>
              <a:gd name="T113" fmla="*/ 19 h 240"/>
              <a:gd name="T114" fmla="*/ 219 w 282"/>
              <a:gd name="T115" fmla="*/ 50 h 240"/>
              <a:gd name="T116" fmla="*/ 265 w 282"/>
              <a:gd name="T117" fmla="*/ 106 h 240"/>
              <a:gd name="T118" fmla="*/ 248 w 282"/>
              <a:gd name="T119" fmla="*/ 87 h 240"/>
              <a:gd name="T120" fmla="*/ 252 w 282"/>
              <a:gd name="T121" fmla="*/ 12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370358" y="1149983"/>
            <a:ext cx="7767587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/>
              <a:t>Качество предоставляемых услуг обеспечивается: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6119" y="1905760"/>
            <a:ext cx="3416417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>
                <a:solidFill>
                  <a:schemeClr val="accent1"/>
                </a:solidFill>
                <a:sym typeface="Open Sans"/>
              </a:rPr>
              <a:t>Соблюдение нормативных требований</a:t>
            </a:r>
            <a:endParaRPr lang="ru-RU" sz="1200" dirty="0">
              <a:solidFill>
                <a:schemeClr val="accent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518502" y="1905760"/>
            <a:ext cx="3416417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dirty="0">
                <a:solidFill>
                  <a:schemeClr val="accent1"/>
                </a:solidFill>
                <a:sym typeface="Open Sans"/>
              </a:rPr>
              <a:t>Контроль качества</a:t>
            </a:r>
            <a:endParaRPr lang="ru-RU" sz="1200" dirty="0">
              <a:solidFill>
                <a:schemeClr val="accent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292249" y="1905760"/>
            <a:ext cx="3416417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dirty="0">
                <a:solidFill>
                  <a:schemeClr val="accent1"/>
                </a:solidFill>
                <a:sym typeface="Open Sans"/>
              </a:rPr>
              <a:t>Надёжность и состояние инфраструктуры</a:t>
            </a:r>
            <a:endParaRPr lang="ru-RU" sz="1200" dirty="0">
              <a:solidFill>
                <a:schemeClr val="accent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344137" y="3703933"/>
            <a:ext cx="3416417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dirty="0">
                <a:solidFill>
                  <a:schemeClr val="accent1"/>
                </a:solidFill>
                <a:sym typeface="Open Sans"/>
              </a:rPr>
              <a:t>Квалификация персонала </a:t>
            </a:r>
            <a:endParaRPr lang="ru-RU" sz="1200" dirty="0">
              <a:solidFill>
                <a:schemeClr val="accent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461611" y="3707531"/>
            <a:ext cx="3416417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dirty="0">
                <a:solidFill>
                  <a:schemeClr val="accent1"/>
                </a:solidFill>
                <a:sym typeface="Open Sans"/>
              </a:rPr>
              <a:t>Работа с потребителями </a:t>
            </a:r>
            <a:endParaRPr lang="ru-RU" sz="1200" dirty="0">
              <a:solidFill>
                <a:schemeClr val="accent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35154" y="3703933"/>
            <a:ext cx="3416417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dirty="0">
                <a:solidFill>
                  <a:schemeClr val="accent1"/>
                </a:solidFill>
                <a:sym typeface="Open Sans"/>
              </a:rPr>
              <a:t>Энергосбережение и </a:t>
            </a:r>
            <a:r>
              <a:rPr lang="ru-RU" sz="1200" dirty="0" err="1">
                <a:solidFill>
                  <a:schemeClr val="accent1"/>
                </a:solidFill>
                <a:sym typeface="Open Sans"/>
              </a:rPr>
              <a:t>ресурсоэффективность</a:t>
            </a:r>
            <a:r>
              <a:rPr lang="ru-RU" sz="1200" dirty="0">
                <a:solidFill>
                  <a:schemeClr val="accent1"/>
                </a:solidFill>
                <a:sym typeface="Open Sans"/>
              </a:rPr>
              <a:t> </a:t>
            </a:r>
            <a:endParaRPr lang="ru-RU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283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261677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73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Rectangle 121">
            <a:extLst>
              <a:ext uri="{FF2B5EF4-FFF2-40B4-BE49-F238E27FC236}">
                <a16:creationId xmlns:a16="http://schemas.microsoft.com/office/drawing/2014/main" id="{D4B2D1A2-7982-408A-A007-83E11C6DCB06}"/>
              </a:ext>
            </a:extLst>
          </p:cNvPr>
          <p:cNvSpPr/>
          <p:nvPr/>
        </p:nvSpPr>
        <p:spPr>
          <a:xfrm>
            <a:off x="8652702" y="1321945"/>
            <a:ext cx="2168060" cy="333567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Rectangle 121">
            <a:extLst>
              <a:ext uri="{FF2B5EF4-FFF2-40B4-BE49-F238E27FC236}">
                <a16:creationId xmlns:a16="http://schemas.microsoft.com/office/drawing/2014/main" id="{A6D9115A-3C17-49AA-9A5F-94D437A29D64}"/>
              </a:ext>
            </a:extLst>
          </p:cNvPr>
          <p:cNvSpPr/>
          <p:nvPr/>
        </p:nvSpPr>
        <p:spPr>
          <a:xfrm>
            <a:off x="6306186" y="1313837"/>
            <a:ext cx="2168060" cy="333567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4" name="Rectangle 118">
            <a:extLst>
              <a:ext uri="{FF2B5EF4-FFF2-40B4-BE49-F238E27FC236}">
                <a16:creationId xmlns:a16="http://schemas.microsoft.com/office/drawing/2014/main" id="{DF188EC7-C5D4-4A3F-9349-D77D3958626C}"/>
              </a:ext>
            </a:extLst>
          </p:cNvPr>
          <p:cNvSpPr/>
          <p:nvPr/>
        </p:nvSpPr>
        <p:spPr>
          <a:xfrm>
            <a:off x="6429052" y="2025692"/>
            <a:ext cx="2048400" cy="21544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72000" bIns="0" rtlCol="0" anchor="t">
            <a:spAutoFit/>
          </a:bodyPr>
          <a:lstStyle/>
          <a:p>
            <a:pPr algn="ctr">
              <a:spcAft>
                <a:spcPts val="200"/>
              </a:spcAft>
            </a:pPr>
            <a:r>
              <a:rPr lang="ru-RU" sz="1400" dirty="0">
                <a:solidFill>
                  <a:schemeClr val="tx1"/>
                </a:solidFill>
              </a:rPr>
              <a:t>2026 год</a:t>
            </a:r>
          </a:p>
        </p:txBody>
      </p:sp>
      <p:grpSp>
        <p:nvGrpSpPr>
          <p:cNvPr id="45" name="Group 3424">
            <a:extLst>
              <a:ext uri="{FF2B5EF4-FFF2-40B4-BE49-F238E27FC236}">
                <a16:creationId xmlns:a16="http://schemas.microsoft.com/office/drawing/2014/main" id="{0B6E1F47-4CE1-4D97-A5D2-D24104840976}"/>
              </a:ext>
            </a:extLst>
          </p:cNvPr>
          <p:cNvGrpSpPr/>
          <p:nvPr/>
        </p:nvGrpSpPr>
        <p:grpSpPr>
          <a:xfrm>
            <a:off x="7227827" y="1440504"/>
            <a:ext cx="371475" cy="369888"/>
            <a:chOff x="5575914" y="2635251"/>
            <a:chExt cx="371475" cy="369888"/>
          </a:xfrm>
        </p:grpSpPr>
        <p:sp>
          <p:nvSpPr>
            <p:cNvPr id="46" name="Freeform 2525">
              <a:extLst>
                <a:ext uri="{FF2B5EF4-FFF2-40B4-BE49-F238E27FC236}">
                  <a16:creationId xmlns:a16="http://schemas.microsoft.com/office/drawing/2014/main" id="{180B0921-D47C-4D06-BCB0-C4DCCD7AE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9" y="2635251"/>
              <a:ext cx="368300" cy="249238"/>
            </a:xfrm>
            <a:custGeom>
              <a:avLst/>
              <a:gdLst>
                <a:gd name="T0" fmla="*/ 281 w 282"/>
                <a:gd name="T1" fmla="*/ 3 h 191"/>
                <a:gd name="T2" fmla="*/ 280 w 282"/>
                <a:gd name="T3" fmla="*/ 2 h 191"/>
                <a:gd name="T4" fmla="*/ 280 w 282"/>
                <a:gd name="T5" fmla="*/ 2 h 191"/>
                <a:gd name="T6" fmla="*/ 280 w 282"/>
                <a:gd name="T7" fmla="*/ 2 h 191"/>
                <a:gd name="T8" fmla="*/ 279 w 282"/>
                <a:gd name="T9" fmla="*/ 1 h 191"/>
                <a:gd name="T10" fmla="*/ 277 w 282"/>
                <a:gd name="T11" fmla="*/ 0 h 191"/>
                <a:gd name="T12" fmla="*/ 211 w 282"/>
                <a:gd name="T13" fmla="*/ 0 h 191"/>
                <a:gd name="T14" fmla="*/ 207 w 282"/>
                <a:gd name="T15" fmla="*/ 5 h 191"/>
                <a:gd name="T16" fmla="*/ 211 w 282"/>
                <a:gd name="T17" fmla="*/ 9 h 191"/>
                <a:gd name="T18" fmla="*/ 266 w 282"/>
                <a:gd name="T19" fmla="*/ 9 h 191"/>
                <a:gd name="T20" fmla="*/ 190 w 282"/>
                <a:gd name="T21" fmla="*/ 85 h 191"/>
                <a:gd name="T22" fmla="*/ 175 w 282"/>
                <a:gd name="T23" fmla="*/ 70 h 191"/>
                <a:gd name="T24" fmla="*/ 169 w 282"/>
                <a:gd name="T25" fmla="*/ 70 h 191"/>
                <a:gd name="T26" fmla="*/ 106 w 282"/>
                <a:gd name="T27" fmla="*/ 133 h 191"/>
                <a:gd name="T28" fmla="*/ 82 w 282"/>
                <a:gd name="T29" fmla="*/ 109 h 191"/>
                <a:gd name="T30" fmla="*/ 76 w 282"/>
                <a:gd name="T31" fmla="*/ 109 h 191"/>
                <a:gd name="T32" fmla="*/ 2 w 282"/>
                <a:gd name="T33" fmla="*/ 183 h 191"/>
                <a:gd name="T34" fmla="*/ 2 w 282"/>
                <a:gd name="T35" fmla="*/ 190 h 191"/>
                <a:gd name="T36" fmla="*/ 5 w 282"/>
                <a:gd name="T37" fmla="*/ 191 h 191"/>
                <a:gd name="T38" fmla="*/ 8 w 282"/>
                <a:gd name="T39" fmla="*/ 190 h 191"/>
                <a:gd name="T40" fmla="*/ 79 w 282"/>
                <a:gd name="T41" fmla="*/ 119 h 191"/>
                <a:gd name="T42" fmla="*/ 103 w 282"/>
                <a:gd name="T43" fmla="*/ 142 h 191"/>
                <a:gd name="T44" fmla="*/ 109 w 282"/>
                <a:gd name="T45" fmla="*/ 142 h 191"/>
                <a:gd name="T46" fmla="*/ 172 w 282"/>
                <a:gd name="T47" fmla="*/ 80 h 191"/>
                <a:gd name="T48" fmla="*/ 187 w 282"/>
                <a:gd name="T49" fmla="*/ 95 h 191"/>
                <a:gd name="T50" fmla="*/ 193 w 282"/>
                <a:gd name="T51" fmla="*/ 95 h 191"/>
                <a:gd name="T52" fmla="*/ 273 w 282"/>
                <a:gd name="T53" fmla="*/ 16 h 191"/>
                <a:gd name="T54" fmla="*/ 273 w 282"/>
                <a:gd name="T55" fmla="*/ 61 h 191"/>
                <a:gd name="T56" fmla="*/ 277 w 282"/>
                <a:gd name="T57" fmla="*/ 66 h 191"/>
                <a:gd name="T58" fmla="*/ 282 w 282"/>
                <a:gd name="T59" fmla="*/ 61 h 191"/>
                <a:gd name="T60" fmla="*/ 282 w 282"/>
                <a:gd name="T61" fmla="*/ 5 h 191"/>
                <a:gd name="T62" fmla="*/ 281 w 282"/>
                <a:gd name="T63" fmla="*/ 3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82" h="191">
                  <a:moveTo>
                    <a:pt x="281" y="3"/>
                  </a:moveTo>
                  <a:cubicBezTo>
                    <a:pt x="281" y="2"/>
                    <a:pt x="281" y="2"/>
                    <a:pt x="280" y="2"/>
                  </a:cubicBezTo>
                  <a:cubicBezTo>
                    <a:pt x="280" y="2"/>
                    <a:pt x="280" y="2"/>
                    <a:pt x="280" y="2"/>
                  </a:cubicBezTo>
                  <a:cubicBezTo>
                    <a:pt x="280" y="2"/>
                    <a:pt x="280" y="2"/>
                    <a:pt x="280" y="2"/>
                  </a:cubicBezTo>
                  <a:cubicBezTo>
                    <a:pt x="280" y="1"/>
                    <a:pt x="279" y="1"/>
                    <a:pt x="279" y="1"/>
                  </a:cubicBezTo>
                  <a:cubicBezTo>
                    <a:pt x="278" y="0"/>
                    <a:pt x="278" y="0"/>
                    <a:pt x="277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09" y="0"/>
                    <a:pt x="207" y="2"/>
                    <a:pt x="207" y="5"/>
                  </a:cubicBezTo>
                  <a:cubicBezTo>
                    <a:pt x="207" y="7"/>
                    <a:pt x="209" y="9"/>
                    <a:pt x="211" y="9"/>
                  </a:cubicBezTo>
                  <a:cubicBezTo>
                    <a:pt x="266" y="9"/>
                    <a:pt x="266" y="9"/>
                    <a:pt x="266" y="9"/>
                  </a:cubicBezTo>
                  <a:cubicBezTo>
                    <a:pt x="190" y="85"/>
                    <a:pt x="190" y="85"/>
                    <a:pt x="190" y="85"/>
                  </a:cubicBezTo>
                  <a:cubicBezTo>
                    <a:pt x="175" y="70"/>
                    <a:pt x="175" y="70"/>
                    <a:pt x="175" y="70"/>
                  </a:cubicBezTo>
                  <a:cubicBezTo>
                    <a:pt x="173" y="68"/>
                    <a:pt x="170" y="68"/>
                    <a:pt x="169" y="70"/>
                  </a:cubicBezTo>
                  <a:cubicBezTo>
                    <a:pt x="106" y="133"/>
                    <a:pt x="106" y="133"/>
                    <a:pt x="106" y="133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1" y="108"/>
                    <a:pt x="78" y="108"/>
                    <a:pt x="76" y="109"/>
                  </a:cubicBezTo>
                  <a:cubicBezTo>
                    <a:pt x="2" y="183"/>
                    <a:pt x="2" y="183"/>
                    <a:pt x="2" y="183"/>
                  </a:cubicBezTo>
                  <a:cubicBezTo>
                    <a:pt x="0" y="185"/>
                    <a:pt x="0" y="188"/>
                    <a:pt x="2" y="190"/>
                  </a:cubicBezTo>
                  <a:cubicBezTo>
                    <a:pt x="3" y="191"/>
                    <a:pt x="4" y="191"/>
                    <a:pt x="5" y="191"/>
                  </a:cubicBezTo>
                  <a:cubicBezTo>
                    <a:pt x="6" y="191"/>
                    <a:pt x="8" y="191"/>
                    <a:pt x="8" y="190"/>
                  </a:cubicBezTo>
                  <a:cubicBezTo>
                    <a:pt x="79" y="119"/>
                    <a:pt x="79" y="119"/>
                    <a:pt x="79" y="119"/>
                  </a:cubicBezTo>
                  <a:cubicBezTo>
                    <a:pt x="103" y="142"/>
                    <a:pt x="103" y="142"/>
                    <a:pt x="103" y="142"/>
                  </a:cubicBezTo>
                  <a:cubicBezTo>
                    <a:pt x="104" y="144"/>
                    <a:pt x="107" y="144"/>
                    <a:pt x="109" y="142"/>
                  </a:cubicBezTo>
                  <a:cubicBezTo>
                    <a:pt x="172" y="80"/>
                    <a:pt x="172" y="80"/>
                    <a:pt x="172" y="80"/>
                  </a:cubicBezTo>
                  <a:cubicBezTo>
                    <a:pt x="187" y="95"/>
                    <a:pt x="187" y="95"/>
                    <a:pt x="187" y="95"/>
                  </a:cubicBezTo>
                  <a:cubicBezTo>
                    <a:pt x="189" y="97"/>
                    <a:pt x="192" y="97"/>
                    <a:pt x="193" y="95"/>
                  </a:cubicBezTo>
                  <a:cubicBezTo>
                    <a:pt x="273" y="16"/>
                    <a:pt x="273" y="16"/>
                    <a:pt x="273" y="16"/>
                  </a:cubicBezTo>
                  <a:cubicBezTo>
                    <a:pt x="273" y="61"/>
                    <a:pt x="273" y="61"/>
                    <a:pt x="273" y="61"/>
                  </a:cubicBezTo>
                  <a:cubicBezTo>
                    <a:pt x="273" y="64"/>
                    <a:pt x="275" y="66"/>
                    <a:pt x="277" y="66"/>
                  </a:cubicBezTo>
                  <a:cubicBezTo>
                    <a:pt x="280" y="66"/>
                    <a:pt x="282" y="64"/>
                    <a:pt x="282" y="61"/>
                  </a:cubicBezTo>
                  <a:cubicBezTo>
                    <a:pt x="282" y="5"/>
                    <a:pt x="282" y="5"/>
                    <a:pt x="282" y="5"/>
                  </a:cubicBezTo>
                  <a:cubicBezTo>
                    <a:pt x="282" y="4"/>
                    <a:pt x="281" y="4"/>
                    <a:pt x="281" y="3"/>
                  </a:cubicBezTo>
                  <a:close/>
                </a:path>
              </a:pathLst>
            </a:custGeom>
            <a:solidFill>
              <a:srgbClr val="EE7F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2526">
              <a:extLst>
                <a:ext uri="{FF2B5EF4-FFF2-40B4-BE49-F238E27FC236}">
                  <a16:creationId xmlns:a16="http://schemas.microsoft.com/office/drawing/2014/main" id="{26511420-61AD-488E-A7CC-52B0672D9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5914" y="2906713"/>
              <a:ext cx="12700" cy="98425"/>
            </a:xfrm>
            <a:custGeom>
              <a:avLst/>
              <a:gdLst>
                <a:gd name="T0" fmla="*/ 5 w 9"/>
                <a:gd name="T1" fmla="*/ 0 h 76"/>
                <a:gd name="T2" fmla="*/ 0 w 9"/>
                <a:gd name="T3" fmla="*/ 5 h 76"/>
                <a:gd name="T4" fmla="*/ 0 w 9"/>
                <a:gd name="T5" fmla="*/ 71 h 76"/>
                <a:gd name="T6" fmla="*/ 5 w 9"/>
                <a:gd name="T7" fmla="*/ 76 h 76"/>
                <a:gd name="T8" fmla="*/ 9 w 9"/>
                <a:gd name="T9" fmla="*/ 71 h 76"/>
                <a:gd name="T10" fmla="*/ 9 w 9"/>
                <a:gd name="T11" fmla="*/ 5 h 76"/>
                <a:gd name="T12" fmla="*/ 5 w 9"/>
                <a:gd name="T13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76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4"/>
                    <a:pt x="2" y="76"/>
                    <a:pt x="5" y="76"/>
                  </a:cubicBezTo>
                  <a:cubicBezTo>
                    <a:pt x="7" y="76"/>
                    <a:pt x="9" y="74"/>
                    <a:pt x="9" y="71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2"/>
                    <a:pt x="7" y="0"/>
                    <a:pt x="5" y="0"/>
                  </a:cubicBezTo>
                  <a:close/>
                </a:path>
              </a:pathLst>
            </a:custGeom>
            <a:solidFill>
              <a:srgbClr val="EE7F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2527">
              <a:extLst>
                <a:ext uri="{FF2B5EF4-FFF2-40B4-BE49-F238E27FC236}">
                  <a16:creationId xmlns:a16="http://schemas.microsoft.com/office/drawing/2014/main" id="{E117733E-CC39-4C56-B3C2-79BFB59C6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8939" y="2857501"/>
              <a:ext cx="11112" cy="147638"/>
            </a:xfrm>
            <a:custGeom>
              <a:avLst/>
              <a:gdLst>
                <a:gd name="T0" fmla="*/ 4 w 9"/>
                <a:gd name="T1" fmla="*/ 0 h 114"/>
                <a:gd name="T2" fmla="*/ 0 w 9"/>
                <a:gd name="T3" fmla="*/ 4 h 114"/>
                <a:gd name="T4" fmla="*/ 0 w 9"/>
                <a:gd name="T5" fmla="*/ 109 h 114"/>
                <a:gd name="T6" fmla="*/ 4 w 9"/>
                <a:gd name="T7" fmla="*/ 114 h 114"/>
                <a:gd name="T8" fmla="*/ 9 w 9"/>
                <a:gd name="T9" fmla="*/ 109 h 114"/>
                <a:gd name="T10" fmla="*/ 9 w 9"/>
                <a:gd name="T11" fmla="*/ 4 h 114"/>
                <a:gd name="T12" fmla="*/ 4 w 9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14">
                  <a:moveTo>
                    <a:pt x="4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12"/>
                    <a:pt x="2" y="114"/>
                    <a:pt x="4" y="114"/>
                  </a:cubicBezTo>
                  <a:cubicBezTo>
                    <a:pt x="7" y="114"/>
                    <a:pt x="9" y="112"/>
                    <a:pt x="9" y="109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2"/>
                    <a:pt x="7" y="0"/>
                    <a:pt x="4" y="0"/>
                  </a:cubicBezTo>
                  <a:close/>
                </a:path>
              </a:pathLst>
            </a:custGeom>
            <a:solidFill>
              <a:srgbClr val="EE7F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2528">
              <a:extLst>
                <a:ext uri="{FF2B5EF4-FFF2-40B4-BE49-F238E27FC236}">
                  <a16:creationId xmlns:a16="http://schemas.microsoft.com/office/drawing/2014/main" id="{2F71CB6D-8841-44E5-9757-934244F378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0377" y="2843213"/>
              <a:ext cx="11112" cy="161925"/>
            </a:xfrm>
            <a:custGeom>
              <a:avLst/>
              <a:gdLst>
                <a:gd name="T0" fmla="*/ 4 w 9"/>
                <a:gd name="T1" fmla="*/ 0 h 124"/>
                <a:gd name="T2" fmla="*/ 0 w 9"/>
                <a:gd name="T3" fmla="*/ 4 h 124"/>
                <a:gd name="T4" fmla="*/ 0 w 9"/>
                <a:gd name="T5" fmla="*/ 119 h 124"/>
                <a:gd name="T6" fmla="*/ 4 w 9"/>
                <a:gd name="T7" fmla="*/ 124 h 124"/>
                <a:gd name="T8" fmla="*/ 9 w 9"/>
                <a:gd name="T9" fmla="*/ 119 h 124"/>
                <a:gd name="T10" fmla="*/ 9 w 9"/>
                <a:gd name="T11" fmla="*/ 4 h 124"/>
                <a:gd name="T12" fmla="*/ 4 w 9"/>
                <a:gd name="T13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4">
                  <a:moveTo>
                    <a:pt x="4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22"/>
                    <a:pt x="2" y="124"/>
                    <a:pt x="4" y="124"/>
                  </a:cubicBezTo>
                  <a:cubicBezTo>
                    <a:pt x="7" y="124"/>
                    <a:pt x="9" y="122"/>
                    <a:pt x="9" y="119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2"/>
                    <a:pt x="7" y="0"/>
                    <a:pt x="4" y="0"/>
                  </a:cubicBezTo>
                  <a:close/>
                </a:path>
              </a:pathLst>
            </a:custGeom>
            <a:solidFill>
              <a:srgbClr val="EE7F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2529">
              <a:extLst>
                <a:ext uri="{FF2B5EF4-FFF2-40B4-BE49-F238E27FC236}">
                  <a16:creationId xmlns:a16="http://schemas.microsoft.com/office/drawing/2014/main" id="{838D579F-88A2-4186-88AD-07448EFA9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0227" y="2790826"/>
              <a:ext cx="11112" cy="214313"/>
            </a:xfrm>
            <a:custGeom>
              <a:avLst/>
              <a:gdLst>
                <a:gd name="T0" fmla="*/ 5 w 9"/>
                <a:gd name="T1" fmla="*/ 0 h 165"/>
                <a:gd name="T2" fmla="*/ 0 w 9"/>
                <a:gd name="T3" fmla="*/ 4 h 165"/>
                <a:gd name="T4" fmla="*/ 0 w 9"/>
                <a:gd name="T5" fmla="*/ 160 h 165"/>
                <a:gd name="T6" fmla="*/ 5 w 9"/>
                <a:gd name="T7" fmla="*/ 165 h 165"/>
                <a:gd name="T8" fmla="*/ 9 w 9"/>
                <a:gd name="T9" fmla="*/ 160 h 165"/>
                <a:gd name="T10" fmla="*/ 9 w 9"/>
                <a:gd name="T11" fmla="*/ 4 h 165"/>
                <a:gd name="T12" fmla="*/ 5 w 9"/>
                <a:gd name="T13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65">
                  <a:moveTo>
                    <a:pt x="5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0" y="163"/>
                    <a:pt x="2" y="165"/>
                    <a:pt x="5" y="165"/>
                  </a:cubicBezTo>
                  <a:cubicBezTo>
                    <a:pt x="7" y="165"/>
                    <a:pt x="9" y="163"/>
                    <a:pt x="9" y="160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2"/>
                    <a:pt x="7" y="0"/>
                    <a:pt x="5" y="0"/>
                  </a:cubicBezTo>
                  <a:close/>
                </a:path>
              </a:pathLst>
            </a:custGeom>
            <a:solidFill>
              <a:srgbClr val="EE7F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2530">
              <a:extLst>
                <a:ext uri="{FF2B5EF4-FFF2-40B4-BE49-F238E27FC236}">
                  <a16:creationId xmlns:a16="http://schemas.microsoft.com/office/drawing/2014/main" id="{3A6FD607-FB86-4604-8EAE-D8B2DA0BA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1664" y="2757488"/>
              <a:ext cx="12700" cy="247650"/>
            </a:xfrm>
            <a:custGeom>
              <a:avLst/>
              <a:gdLst>
                <a:gd name="T0" fmla="*/ 5 w 9"/>
                <a:gd name="T1" fmla="*/ 0 h 191"/>
                <a:gd name="T2" fmla="*/ 0 w 9"/>
                <a:gd name="T3" fmla="*/ 5 h 191"/>
                <a:gd name="T4" fmla="*/ 0 w 9"/>
                <a:gd name="T5" fmla="*/ 186 h 191"/>
                <a:gd name="T6" fmla="*/ 5 w 9"/>
                <a:gd name="T7" fmla="*/ 191 h 191"/>
                <a:gd name="T8" fmla="*/ 9 w 9"/>
                <a:gd name="T9" fmla="*/ 186 h 191"/>
                <a:gd name="T10" fmla="*/ 9 w 9"/>
                <a:gd name="T11" fmla="*/ 5 h 191"/>
                <a:gd name="T12" fmla="*/ 5 w 9"/>
                <a:gd name="T13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91">
                  <a:moveTo>
                    <a:pt x="5" y="0"/>
                  </a:moveTo>
                  <a:cubicBezTo>
                    <a:pt x="2" y="0"/>
                    <a:pt x="0" y="3"/>
                    <a:pt x="0" y="5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189"/>
                    <a:pt x="2" y="191"/>
                    <a:pt x="5" y="191"/>
                  </a:cubicBezTo>
                  <a:cubicBezTo>
                    <a:pt x="7" y="191"/>
                    <a:pt x="9" y="189"/>
                    <a:pt x="9" y="186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3"/>
                    <a:pt x="7" y="0"/>
                    <a:pt x="5" y="0"/>
                  </a:cubicBezTo>
                  <a:close/>
                </a:path>
              </a:pathLst>
            </a:custGeom>
            <a:solidFill>
              <a:srgbClr val="EE7F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2531">
              <a:extLst>
                <a:ext uri="{FF2B5EF4-FFF2-40B4-BE49-F238E27FC236}">
                  <a16:creationId xmlns:a16="http://schemas.microsoft.com/office/drawing/2014/main" id="{8C4262AD-7A8E-4B8E-BE29-25BD88D06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102" y="2751138"/>
              <a:ext cx="12700" cy="254000"/>
            </a:xfrm>
            <a:custGeom>
              <a:avLst/>
              <a:gdLst>
                <a:gd name="T0" fmla="*/ 4 w 9"/>
                <a:gd name="T1" fmla="*/ 0 h 195"/>
                <a:gd name="T2" fmla="*/ 0 w 9"/>
                <a:gd name="T3" fmla="*/ 5 h 195"/>
                <a:gd name="T4" fmla="*/ 0 w 9"/>
                <a:gd name="T5" fmla="*/ 190 h 195"/>
                <a:gd name="T6" fmla="*/ 4 w 9"/>
                <a:gd name="T7" fmla="*/ 195 h 195"/>
                <a:gd name="T8" fmla="*/ 9 w 9"/>
                <a:gd name="T9" fmla="*/ 190 h 195"/>
                <a:gd name="T10" fmla="*/ 9 w 9"/>
                <a:gd name="T11" fmla="*/ 5 h 195"/>
                <a:gd name="T12" fmla="*/ 4 w 9"/>
                <a:gd name="T1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95">
                  <a:moveTo>
                    <a:pt x="4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0" y="193"/>
                    <a:pt x="2" y="195"/>
                    <a:pt x="4" y="195"/>
                  </a:cubicBezTo>
                  <a:cubicBezTo>
                    <a:pt x="7" y="195"/>
                    <a:pt x="9" y="193"/>
                    <a:pt x="9" y="190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2"/>
                    <a:pt x="7" y="0"/>
                    <a:pt x="4" y="0"/>
                  </a:cubicBezTo>
                  <a:close/>
                </a:path>
              </a:pathLst>
            </a:custGeom>
            <a:solidFill>
              <a:srgbClr val="EE7F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325" y="79899"/>
            <a:ext cx="9605964" cy="704850"/>
          </a:xfrm>
        </p:spPr>
        <p:txBody>
          <a:bodyPr vert="horz" rIns="0"/>
          <a:lstStyle/>
          <a:p>
            <a:pPr>
              <a:tabLst>
                <a:tab pos="444500" algn="l"/>
              </a:tabLst>
            </a:pPr>
            <a:r>
              <a:rPr lang="ru" dirty="0"/>
              <a:t>Информация о перспективах деятельности (планы развития), в том числе возможных изменениях тарифов</a:t>
            </a:r>
            <a:endParaRPr lang="en-US" dirty="0"/>
          </a:p>
        </p:txBody>
      </p:sp>
      <p:sp>
        <p:nvSpPr>
          <p:cNvPr id="9" name="Rectangle 119"/>
          <p:cNvSpPr/>
          <p:nvPr/>
        </p:nvSpPr>
        <p:spPr>
          <a:xfrm>
            <a:off x="4042374" y="1318085"/>
            <a:ext cx="2099941" cy="333567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 Placeholder 9"/>
          <p:cNvSpPr txBox="1">
            <a:spLocks/>
          </p:cNvSpPr>
          <p:nvPr/>
        </p:nvSpPr>
        <p:spPr>
          <a:xfrm>
            <a:off x="3036222" y="1006777"/>
            <a:ext cx="8949806" cy="246221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b="0">
                <a:solidFill>
                  <a:schemeClr val="accent1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3600">
                <a:solidFill>
                  <a:schemeClr val="accent3"/>
                </a:solidFill>
              </a:defRPr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3600">
                <a:solidFill>
                  <a:schemeClr val="accent3"/>
                </a:solidFill>
              </a:defRPr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3600">
                <a:solidFill>
                  <a:schemeClr val="accent3"/>
                </a:solidFill>
              </a:defRPr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3600">
                <a:solidFill>
                  <a:schemeClr val="accent3"/>
                </a:solidFill>
              </a:defRPr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sz="1600" dirty="0"/>
              <a:t>ПЕРСПЕКТИВЫ РАЗВИТИЯ</a:t>
            </a:r>
          </a:p>
        </p:txBody>
      </p:sp>
      <p:cxnSp>
        <p:nvCxnSpPr>
          <p:cNvPr id="14" name="Straight Connector 110"/>
          <p:cNvCxnSpPr/>
          <p:nvPr/>
        </p:nvCxnSpPr>
        <p:spPr>
          <a:xfrm>
            <a:off x="3036222" y="1318086"/>
            <a:ext cx="8352000" cy="0"/>
          </a:xfrm>
          <a:prstGeom prst="line">
            <a:avLst/>
          </a:prstGeom>
          <a:noFill/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Rectangle 117"/>
          <p:cNvSpPr/>
          <p:nvPr/>
        </p:nvSpPr>
        <p:spPr>
          <a:xfrm>
            <a:off x="3852596" y="2025692"/>
            <a:ext cx="2048400" cy="21544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72000" bIns="0" rtlCol="0" anchor="t">
            <a:spAutoFit/>
          </a:bodyPr>
          <a:lstStyle/>
          <a:p>
            <a:pPr algn="ctr">
              <a:spcAft>
                <a:spcPts val="200"/>
              </a:spcAft>
            </a:pPr>
            <a:r>
              <a:rPr lang="ru-RU" sz="1400" dirty="0">
                <a:solidFill>
                  <a:schemeClr val="tx1"/>
                </a:solidFill>
              </a:rPr>
              <a:t>2026 год</a:t>
            </a:r>
          </a:p>
        </p:txBody>
      </p:sp>
      <p:sp>
        <p:nvSpPr>
          <p:cNvPr id="19" name="Rectangle 114"/>
          <p:cNvSpPr/>
          <p:nvPr/>
        </p:nvSpPr>
        <p:spPr>
          <a:xfrm>
            <a:off x="373101" y="2327930"/>
            <a:ext cx="3456775" cy="492443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>
              <a:spcAft>
                <a:spcPts val="200"/>
              </a:spcAft>
            </a:pPr>
            <a:r>
              <a:rPr lang="ru-RU" sz="1600" dirty="0">
                <a:solidFill>
                  <a:schemeClr val="tx1"/>
                </a:solidFill>
              </a:rPr>
              <a:t>Утвержден уполномоченным органом </a:t>
            </a:r>
          </a:p>
        </p:txBody>
      </p:sp>
      <p:sp>
        <p:nvSpPr>
          <p:cNvPr id="20" name="Rectangle 36"/>
          <p:cNvSpPr/>
          <p:nvPr/>
        </p:nvSpPr>
        <p:spPr>
          <a:xfrm>
            <a:off x="4467369" y="2749205"/>
            <a:ext cx="1124837" cy="21544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72000" bIns="0" rtlCol="0" anchor="ctr">
            <a:spAutoFit/>
          </a:bodyPr>
          <a:lstStyle/>
          <a:p>
            <a:pPr>
              <a:spcAft>
                <a:spcPts val="200"/>
              </a:spcAft>
            </a:pPr>
            <a:r>
              <a:rPr lang="ru-RU" sz="1400" i="1" dirty="0">
                <a:solidFill>
                  <a:schemeClr val="tx2"/>
                </a:solidFill>
              </a:rPr>
              <a:t>тенге/Гкал</a:t>
            </a:r>
          </a:p>
        </p:txBody>
      </p:sp>
      <p:sp>
        <p:nvSpPr>
          <p:cNvPr id="23" name="Rectangle 41"/>
          <p:cNvSpPr/>
          <p:nvPr/>
        </p:nvSpPr>
        <p:spPr>
          <a:xfrm>
            <a:off x="4176422" y="2387966"/>
            <a:ext cx="1273353" cy="387798"/>
          </a:xfrm>
          <a:prstGeom prst="rect">
            <a:avLst/>
          </a:prstGeom>
        </p:spPr>
        <p:txBody>
          <a:bodyPr wrap="none" lIns="72000" tIns="0" rIns="0" bIns="0" anchor="ctr">
            <a:spAutoFit/>
          </a:bodyPr>
          <a:lstStyle/>
          <a:p>
            <a:pPr defTabSz="583170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sz="2800" dirty="0">
                <a:solidFill>
                  <a:schemeClr val="accent1"/>
                </a:solidFill>
              </a:rPr>
              <a:t>7 207,6</a:t>
            </a:r>
          </a:p>
        </p:txBody>
      </p:sp>
      <p:sp>
        <p:nvSpPr>
          <p:cNvPr id="25" name="Rectangle 53"/>
          <p:cNvSpPr/>
          <p:nvPr/>
        </p:nvSpPr>
        <p:spPr>
          <a:xfrm>
            <a:off x="985205" y="1843602"/>
            <a:ext cx="2534432" cy="246221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ru-RU" sz="1600" b="1" dirty="0">
                <a:solidFill>
                  <a:schemeClr val="accent1"/>
                </a:solidFill>
              </a:rPr>
              <a:t>Тариф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6" name="Rectangle 115"/>
          <p:cNvSpPr/>
          <p:nvPr/>
        </p:nvSpPr>
        <p:spPr>
          <a:xfrm>
            <a:off x="246160" y="4111014"/>
            <a:ext cx="2750740" cy="492443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>
              <a:spcAft>
                <a:spcPts val="200"/>
              </a:spcAft>
            </a:pPr>
            <a:r>
              <a:rPr lang="ru-RU" sz="1600" dirty="0">
                <a:solidFill>
                  <a:schemeClr val="tx1"/>
                </a:solidFill>
              </a:rPr>
              <a:t>Проведение капитальных ремонтов основных средств</a:t>
            </a:r>
          </a:p>
        </p:txBody>
      </p:sp>
      <p:sp>
        <p:nvSpPr>
          <p:cNvPr id="29" name="Rectangle 45"/>
          <p:cNvSpPr/>
          <p:nvPr/>
        </p:nvSpPr>
        <p:spPr>
          <a:xfrm>
            <a:off x="4447564" y="4257982"/>
            <a:ext cx="1694751" cy="387798"/>
          </a:xfrm>
          <a:prstGeom prst="rect">
            <a:avLst/>
          </a:prstGeom>
        </p:spPr>
        <p:txBody>
          <a:bodyPr wrap="square" lIns="72000" tIns="0" rIns="0" bIns="0" anchor="ctr">
            <a:spAutoFit/>
          </a:bodyPr>
          <a:lstStyle/>
          <a:p>
            <a:pPr defTabSz="583170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sz="2800" dirty="0">
                <a:solidFill>
                  <a:schemeClr val="accent1"/>
                </a:solidFill>
              </a:rPr>
              <a:t>204,1</a:t>
            </a:r>
          </a:p>
        </p:txBody>
      </p:sp>
      <p:sp>
        <p:nvSpPr>
          <p:cNvPr id="33" name="Rectangle 49"/>
          <p:cNvSpPr/>
          <p:nvPr/>
        </p:nvSpPr>
        <p:spPr>
          <a:xfrm>
            <a:off x="5764785" y="4397837"/>
            <a:ext cx="1271281" cy="21544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72000" bIns="0" rtlCol="0" anchor="ctr">
            <a:spAutoFit/>
          </a:bodyPr>
          <a:lstStyle/>
          <a:p>
            <a:pPr>
              <a:spcAft>
                <a:spcPts val="200"/>
              </a:spcAft>
            </a:pPr>
            <a:r>
              <a:rPr lang="ru-RU" sz="1400" i="1" dirty="0">
                <a:solidFill>
                  <a:schemeClr val="tx2"/>
                </a:solidFill>
              </a:rPr>
              <a:t>млн. тенге</a:t>
            </a:r>
          </a:p>
        </p:txBody>
      </p:sp>
      <p:sp>
        <p:nvSpPr>
          <p:cNvPr id="35" name="Rectangle 57"/>
          <p:cNvSpPr/>
          <p:nvPr/>
        </p:nvSpPr>
        <p:spPr>
          <a:xfrm>
            <a:off x="840409" y="3741663"/>
            <a:ext cx="2877110" cy="246221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ru-RU" sz="1600" b="1" dirty="0">
                <a:solidFill>
                  <a:schemeClr val="accent1"/>
                </a:solidFill>
              </a:rPr>
              <a:t>Инвестиционная программа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37" name="Straight Connector 12"/>
          <p:cNvCxnSpPr/>
          <p:nvPr/>
        </p:nvCxnSpPr>
        <p:spPr>
          <a:xfrm>
            <a:off x="428996" y="3641118"/>
            <a:ext cx="10944000" cy="0"/>
          </a:xfrm>
          <a:prstGeom prst="line">
            <a:avLst/>
          </a:prstGeom>
          <a:noFill/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38" name="Group 65"/>
          <p:cNvGrpSpPr/>
          <p:nvPr/>
        </p:nvGrpSpPr>
        <p:grpSpPr>
          <a:xfrm>
            <a:off x="4623728" y="1390749"/>
            <a:ext cx="506136" cy="506136"/>
            <a:chOff x="6518889" y="4714876"/>
            <a:chExt cx="369887" cy="369888"/>
          </a:xfrm>
          <a:gradFill>
            <a:gsLst>
              <a:gs pos="15000">
                <a:schemeClr val="accent1"/>
              </a:gs>
              <a:gs pos="100000">
                <a:schemeClr val="accent2"/>
              </a:gs>
            </a:gsLst>
            <a:lin ang="0" scaled="1"/>
          </a:gradFill>
        </p:grpSpPr>
        <p:sp>
          <p:nvSpPr>
            <p:cNvPr id="39" name="Freeform 2499"/>
            <p:cNvSpPr>
              <a:spLocks noEditPoints="1"/>
            </p:cNvSpPr>
            <p:nvPr/>
          </p:nvSpPr>
          <p:spPr bwMode="auto">
            <a:xfrm>
              <a:off x="6518889" y="4860926"/>
              <a:ext cx="369887" cy="153988"/>
            </a:xfrm>
            <a:custGeom>
              <a:avLst/>
              <a:gdLst>
                <a:gd name="T0" fmla="*/ 24 w 284"/>
                <a:gd name="T1" fmla="*/ 119 h 119"/>
                <a:gd name="T2" fmla="*/ 48 w 284"/>
                <a:gd name="T3" fmla="*/ 95 h 119"/>
                <a:gd name="T4" fmla="*/ 45 w 284"/>
                <a:gd name="T5" fmla="*/ 83 h 119"/>
                <a:gd name="T6" fmla="*/ 85 w 284"/>
                <a:gd name="T7" fmla="*/ 49 h 119"/>
                <a:gd name="T8" fmla="*/ 103 w 284"/>
                <a:gd name="T9" fmla="*/ 57 h 119"/>
                <a:gd name="T10" fmla="*/ 116 w 284"/>
                <a:gd name="T11" fmla="*/ 53 h 119"/>
                <a:gd name="T12" fmla="*/ 158 w 284"/>
                <a:gd name="T13" fmla="*/ 88 h 119"/>
                <a:gd name="T14" fmla="*/ 157 w 284"/>
                <a:gd name="T15" fmla="*/ 95 h 119"/>
                <a:gd name="T16" fmla="*/ 181 w 284"/>
                <a:gd name="T17" fmla="*/ 119 h 119"/>
                <a:gd name="T18" fmla="*/ 205 w 284"/>
                <a:gd name="T19" fmla="*/ 95 h 119"/>
                <a:gd name="T20" fmla="*/ 201 w 284"/>
                <a:gd name="T21" fmla="*/ 81 h 119"/>
                <a:gd name="T22" fmla="*/ 243 w 284"/>
                <a:gd name="T23" fmla="*/ 41 h 119"/>
                <a:gd name="T24" fmla="*/ 260 w 284"/>
                <a:gd name="T25" fmla="*/ 48 h 119"/>
                <a:gd name="T26" fmla="*/ 284 w 284"/>
                <a:gd name="T27" fmla="*/ 24 h 119"/>
                <a:gd name="T28" fmla="*/ 260 w 284"/>
                <a:gd name="T29" fmla="*/ 0 h 119"/>
                <a:gd name="T30" fmla="*/ 236 w 284"/>
                <a:gd name="T31" fmla="*/ 24 h 119"/>
                <a:gd name="T32" fmla="*/ 237 w 284"/>
                <a:gd name="T33" fmla="*/ 33 h 119"/>
                <a:gd name="T34" fmla="*/ 194 w 284"/>
                <a:gd name="T35" fmla="*/ 75 h 119"/>
                <a:gd name="T36" fmla="*/ 181 w 284"/>
                <a:gd name="T37" fmla="*/ 71 h 119"/>
                <a:gd name="T38" fmla="*/ 162 w 284"/>
                <a:gd name="T39" fmla="*/ 80 h 119"/>
                <a:gd name="T40" fmla="*/ 122 w 284"/>
                <a:gd name="T41" fmla="*/ 46 h 119"/>
                <a:gd name="T42" fmla="*/ 127 w 284"/>
                <a:gd name="T43" fmla="*/ 33 h 119"/>
                <a:gd name="T44" fmla="*/ 103 w 284"/>
                <a:gd name="T45" fmla="*/ 9 h 119"/>
                <a:gd name="T46" fmla="*/ 79 w 284"/>
                <a:gd name="T47" fmla="*/ 33 h 119"/>
                <a:gd name="T48" fmla="*/ 80 w 284"/>
                <a:gd name="T49" fmla="*/ 42 h 119"/>
                <a:gd name="T50" fmla="*/ 39 w 284"/>
                <a:gd name="T51" fmla="*/ 76 h 119"/>
                <a:gd name="T52" fmla="*/ 24 w 284"/>
                <a:gd name="T53" fmla="*/ 71 h 119"/>
                <a:gd name="T54" fmla="*/ 0 w 284"/>
                <a:gd name="T55" fmla="*/ 95 h 119"/>
                <a:gd name="T56" fmla="*/ 24 w 284"/>
                <a:gd name="T57" fmla="*/ 119 h 119"/>
                <a:gd name="T58" fmla="*/ 260 w 284"/>
                <a:gd name="T59" fmla="*/ 9 h 119"/>
                <a:gd name="T60" fmla="*/ 275 w 284"/>
                <a:gd name="T61" fmla="*/ 24 h 119"/>
                <a:gd name="T62" fmla="*/ 260 w 284"/>
                <a:gd name="T63" fmla="*/ 39 h 119"/>
                <a:gd name="T64" fmla="*/ 244 w 284"/>
                <a:gd name="T65" fmla="*/ 24 h 119"/>
                <a:gd name="T66" fmla="*/ 260 w 284"/>
                <a:gd name="T67" fmla="*/ 9 h 119"/>
                <a:gd name="T68" fmla="*/ 181 w 284"/>
                <a:gd name="T69" fmla="*/ 80 h 119"/>
                <a:gd name="T70" fmla="*/ 196 w 284"/>
                <a:gd name="T71" fmla="*/ 95 h 119"/>
                <a:gd name="T72" fmla="*/ 181 w 284"/>
                <a:gd name="T73" fmla="*/ 110 h 119"/>
                <a:gd name="T74" fmla="*/ 166 w 284"/>
                <a:gd name="T75" fmla="*/ 95 h 119"/>
                <a:gd name="T76" fmla="*/ 181 w 284"/>
                <a:gd name="T77" fmla="*/ 80 h 119"/>
                <a:gd name="T78" fmla="*/ 103 w 284"/>
                <a:gd name="T79" fmla="*/ 18 h 119"/>
                <a:gd name="T80" fmla="*/ 118 w 284"/>
                <a:gd name="T81" fmla="*/ 33 h 119"/>
                <a:gd name="T82" fmla="*/ 103 w 284"/>
                <a:gd name="T83" fmla="*/ 48 h 119"/>
                <a:gd name="T84" fmla="*/ 88 w 284"/>
                <a:gd name="T85" fmla="*/ 33 h 119"/>
                <a:gd name="T86" fmla="*/ 103 w 284"/>
                <a:gd name="T87" fmla="*/ 18 h 119"/>
                <a:gd name="T88" fmla="*/ 24 w 284"/>
                <a:gd name="T89" fmla="*/ 80 h 119"/>
                <a:gd name="T90" fmla="*/ 39 w 284"/>
                <a:gd name="T91" fmla="*/ 95 h 119"/>
                <a:gd name="T92" fmla="*/ 24 w 284"/>
                <a:gd name="T93" fmla="*/ 110 h 119"/>
                <a:gd name="T94" fmla="*/ 9 w 284"/>
                <a:gd name="T95" fmla="*/ 95 h 119"/>
                <a:gd name="T96" fmla="*/ 24 w 284"/>
                <a:gd name="T97" fmla="*/ 8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84" h="119">
                  <a:moveTo>
                    <a:pt x="24" y="119"/>
                  </a:moveTo>
                  <a:cubicBezTo>
                    <a:pt x="37" y="119"/>
                    <a:pt x="48" y="109"/>
                    <a:pt x="48" y="95"/>
                  </a:cubicBezTo>
                  <a:cubicBezTo>
                    <a:pt x="48" y="91"/>
                    <a:pt x="47" y="86"/>
                    <a:pt x="45" y="83"/>
                  </a:cubicBezTo>
                  <a:cubicBezTo>
                    <a:pt x="85" y="49"/>
                    <a:pt x="85" y="49"/>
                    <a:pt x="85" y="49"/>
                  </a:cubicBezTo>
                  <a:cubicBezTo>
                    <a:pt x="90" y="54"/>
                    <a:pt x="96" y="57"/>
                    <a:pt x="103" y="57"/>
                  </a:cubicBezTo>
                  <a:cubicBezTo>
                    <a:pt x="108" y="57"/>
                    <a:pt x="112" y="55"/>
                    <a:pt x="116" y="53"/>
                  </a:cubicBezTo>
                  <a:cubicBezTo>
                    <a:pt x="158" y="88"/>
                    <a:pt x="158" y="88"/>
                    <a:pt x="158" y="88"/>
                  </a:cubicBezTo>
                  <a:cubicBezTo>
                    <a:pt x="157" y="90"/>
                    <a:pt x="157" y="93"/>
                    <a:pt x="157" y="95"/>
                  </a:cubicBezTo>
                  <a:cubicBezTo>
                    <a:pt x="157" y="109"/>
                    <a:pt x="168" y="119"/>
                    <a:pt x="181" y="119"/>
                  </a:cubicBezTo>
                  <a:cubicBezTo>
                    <a:pt x="194" y="119"/>
                    <a:pt x="205" y="109"/>
                    <a:pt x="205" y="95"/>
                  </a:cubicBezTo>
                  <a:cubicBezTo>
                    <a:pt x="205" y="90"/>
                    <a:pt x="203" y="85"/>
                    <a:pt x="201" y="81"/>
                  </a:cubicBezTo>
                  <a:cubicBezTo>
                    <a:pt x="243" y="41"/>
                    <a:pt x="243" y="41"/>
                    <a:pt x="243" y="41"/>
                  </a:cubicBezTo>
                  <a:cubicBezTo>
                    <a:pt x="247" y="45"/>
                    <a:pt x="253" y="48"/>
                    <a:pt x="260" y="48"/>
                  </a:cubicBezTo>
                  <a:cubicBezTo>
                    <a:pt x="273" y="48"/>
                    <a:pt x="284" y="37"/>
                    <a:pt x="284" y="24"/>
                  </a:cubicBezTo>
                  <a:cubicBezTo>
                    <a:pt x="284" y="11"/>
                    <a:pt x="273" y="0"/>
                    <a:pt x="260" y="0"/>
                  </a:cubicBezTo>
                  <a:cubicBezTo>
                    <a:pt x="246" y="0"/>
                    <a:pt x="236" y="11"/>
                    <a:pt x="236" y="24"/>
                  </a:cubicBezTo>
                  <a:cubicBezTo>
                    <a:pt x="236" y="27"/>
                    <a:pt x="236" y="30"/>
                    <a:pt x="237" y="33"/>
                  </a:cubicBezTo>
                  <a:cubicBezTo>
                    <a:pt x="194" y="75"/>
                    <a:pt x="194" y="75"/>
                    <a:pt x="194" y="75"/>
                  </a:cubicBezTo>
                  <a:cubicBezTo>
                    <a:pt x="190" y="72"/>
                    <a:pt x="186" y="71"/>
                    <a:pt x="181" y="71"/>
                  </a:cubicBezTo>
                  <a:cubicBezTo>
                    <a:pt x="174" y="71"/>
                    <a:pt x="167" y="75"/>
                    <a:pt x="162" y="80"/>
                  </a:cubicBezTo>
                  <a:cubicBezTo>
                    <a:pt x="122" y="46"/>
                    <a:pt x="122" y="46"/>
                    <a:pt x="122" y="46"/>
                  </a:cubicBezTo>
                  <a:cubicBezTo>
                    <a:pt x="125" y="42"/>
                    <a:pt x="127" y="38"/>
                    <a:pt x="127" y="33"/>
                  </a:cubicBezTo>
                  <a:cubicBezTo>
                    <a:pt x="127" y="19"/>
                    <a:pt x="116" y="9"/>
                    <a:pt x="103" y="9"/>
                  </a:cubicBezTo>
                  <a:cubicBezTo>
                    <a:pt x="89" y="9"/>
                    <a:pt x="79" y="19"/>
                    <a:pt x="79" y="33"/>
                  </a:cubicBezTo>
                  <a:cubicBezTo>
                    <a:pt x="79" y="36"/>
                    <a:pt x="79" y="39"/>
                    <a:pt x="80" y="42"/>
                  </a:cubicBezTo>
                  <a:cubicBezTo>
                    <a:pt x="39" y="76"/>
                    <a:pt x="39" y="76"/>
                    <a:pt x="39" y="76"/>
                  </a:cubicBezTo>
                  <a:cubicBezTo>
                    <a:pt x="35" y="73"/>
                    <a:pt x="30" y="71"/>
                    <a:pt x="24" y="71"/>
                  </a:cubicBezTo>
                  <a:cubicBezTo>
                    <a:pt x="11" y="71"/>
                    <a:pt x="0" y="82"/>
                    <a:pt x="0" y="95"/>
                  </a:cubicBezTo>
                  <a:cubicBezTo>
                    <a:pt x="0" y="109"/>
                    <a:pt x="11" y="119"/>
                    <a:pt x="24" y="119"/>
                  </a:cubicBezTo>
                  <a:close/>
                  <a:moveTo>
                    <a:pt x="260" y="9"/>
                  </a:moveTo>
                  <a:cubicBezTo>
                    <a:pt x="268" y="9"/>
                    <a:pt x="275" y="16"/>
                    <a:pt x="275" y="24"/>
                  </a:cubicBezTo>
                  <a:cubicBezTo>
                    <a:pt x="275" y="32"/>
                    <a:pt x="268" y="39"/>
                    <a:pt x="260" y="39"/>
                  </a:cubicBezTo>
                  <a:cubicBezTo>
                    <a:pt x="251" y="39"/>
                    <a:pt x="244" y="32"/>
                    <a:pt x="244" y="24"/>
                  </a:cubicBezTo>
                  <a:cubicBezTo>
                    <a:pt x="244" y="16"/>
                    <a:pt x="251" y="9"/>
                    <a:pt x="260" y="9"/>
                  </a:cubicBezTo>
                  <a:close/>
                  <a:moveTo>
                    <a:pt x="181" y="80"/>
                  </a:moveTo>
                  <a:cubicBezTo>
                    <a:pt x="189" y="80"/>
                    <a:pt x="196" y="87"/>
                    <a:pt x="196" y="95"/>
                  </a:cubicBezTo>
                  <a:cubicBezTo>
                    <a:pt x="196" y="104"/>
                    <a:pt x="189" y="110"/>
                    <a:pt x="181" y="110"/>
                  </a:cubicBezTo>
                  <a:cubicBezTo>
                    <a:pt x="173" y="110"/>
                    <a:pt x="166" y="104"/>
                    <a:pt x="166" y="95"/>
                  </a:cubicBezTo>
                  <a:cubicBezTo>
                    <a:pt x="166" y="87"/>
                    <a:pt x="173" y="80"/>
                    <a:pt x="181" y="80"/>
                  </a:cubicBezTo>
                  <a:close/>
                  <a:moveTo>
                    <a:pt x="103" y="18"/>
                  </a:moveTo>
                  <a:cubicBezTo>
                    <a:pt x="111" y="18"/>
                    <a:pt x="118" y="24"/>
                    <a:pt x="118" y="33"/>
                  </a:cubicBezTo>
                  <a:cubicBezTo>
                    <a:pt x="118" y="41"/>
                    <a:pt x="111" y="48"/>
                    <a:pt x="103" y="48"/>
                  </a:cubicBezTo>
                  <a:cubicBezTo>
                    <a:pt x="94" y="48"/>
                    <a:pt x="88" y="41"/>
                    <a:pt x="88" y="33"/>
                  </a:cubicBezTo>
                  <a:cubicBezTo>
                    <a:pt x="88" y="24"/>
                    <a:pt x="94" y="18"/>
                    <a:pt x="103" y="18"/>
                  </a:cubicBezTo>
                  <a:close/>
                  <a:moveTo>
                    <a:pt x="24" y="80"/>
                  </a:moveTo>
                  <a:cubicBezTo>
                    <a:pt x="32" y="80"/>
                    <a:pt x="39" y="87"/>
                    <a:pt x="39" y="95"/>
                  </a:cubicBezTo>
                  <a:cubicBezTo>
                    <a:pt x="39" y="104"/>
                    <a:pt x="32" y="110"/>
                    <a:pt x="24" y="110"/>
                  </a:cubicBezTo>
                  <a:cubicBezTo>
                    <a:pt x="16" y="110"/>
                    <a:pt x="9" y="104"/>
                    <a:pt x="9" y="95"/>
                  </a:cubicBezTo>
                  <a:cubicBezTo>
                    <a:pt x="9" y="87"/>
                    <a:pt x="16" y="80"/>
                    <a:pt x="24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2500"/>
            <p:cNvSpPr>
              <a:spLocks/>
            </p:cNvSpPr>
            <p:nvPr/>
          </p:nvSpPr>
          <p:spPr bwMode="auto">
            <a:xfrm>
              <a:off x="6518889" y="4927601"/>
              <a:ext cx="369887" cy="157163"/>
            </a:xfrm>
            <a:custGeom>
              <a:avLst/>
              <a:gdLst>
                <a:gd name="T0" fmla="*/ 279 w 284"/>
                <a:gd name="T1" fmla="*/ 112 h 121"/>
                <a:gd name="T2" fmla="*/ 264 w 284"/>
                <a:gd name="T3" fmla="*/ 112 h 121"/>
                <a:gd name="T4" fmla="*/ 264 w 284"/>
                <a:gd name="T5" fmla="*/ 5 h 121"/>
                <a:gd name="T6" fmla="*/ 260 w 284"/>
                <a:gd name="T7" fmla="*/ 0 h 121"/>
                <a:gd name="T8" fmla="*/ 255 w 284"/>
                <a:gd name="T9" fmla="*/ 5 h 121"/>
                <a:gd name="T10" fmla="*/ 255 w 284"/>
                <a:gd name="T11" fmla="*/ 112 h 121"/>
                <a:gd name="T12" fmla="*/ 225 w 284"/>
                <a:gd name="T13" fmla="*/ 112 h 121"/>
                <a:gd name="T14" fmla="*/ 225 w 284"/>
                <a:gd name="T15" fmla="*/ 27 h 121"/>
                <a:gd name="T16" fmla="*/ 220 w 284"/>
                <a:gd name="T17" fmla="*/ 23 h 121"/>
                <a:gd name="T18" fmla="*/ 216 w 284"/>
                <a:gd name="T19" fmla="*/ 27 h 121"/>
                <a:gd name="T20" fmla="*/ 216 w 284"/>
                <a:gd name="T21" fmla="*/ 112 h 121"/>
                <a:gd name="T22" fmla="*/ 186 w 284"/>
                <a:gd name="T23" fmla="*/ 112 h 121"/>
                <a:gd name="T24" fmla="*/ 186 w 284"/>
                <a:gd name="T25" fmla="*/ 77 h 121"/>
                <a:gd name="T26" fmla="*/ 181 w 284"/>
                <a:gd name="T27" fmla="*/ 72 h 121"/>
                <a:gd name="T28" fmla="*/ 177 w 284"/>
                <a:gd name="T29" fmla="*/ 77 h 121"/>
                <a:gd name="T30" fmla="*/ 177 w 284"/>
                <a:gd name="T31" fmla="*/ 112 h 121"/>
                <a:gd name="T32" fmla="*/ 146 w 284"/>
                <a:gd name="T33" fmla="*/ 112 h 121"/>
                <a:gd name="T34" fmla="*/ 146 w 284"/>
                <a:gd name="T35" fmla="*/ 37 h 121"/>
                <a:gd name="T36" fmla="*/ 142 w 284"/>
                <a:gd name="T37" fmla="*/ 33 h 121"/>
                <a:gd name="T38" fmla="*/ 137 w 284"/>
                <a:gd name="T39" fmla="*/ 37 h 121"/>
                <a:gd name="T40" fmla="*/ 137 w 284"/>
                <a:gd name="T41" fmla="*/ 112 h 121"/>
                <a:gd name="T42" fmla="*/ 107 w 284"/>
                <a:gd name="T43" fmla="*/ 112 h 121"/>
                <a:gd name="T44" fmla="*/ 107 w 284"/>
                <a:gd name="T45" fmla="*/ 14 h 121"/>
                <a:gd name="T46" fmla="*/ 103 w 284"/>
                <a:gd name="T47" fmla="*/ 10 h 121"/>
                <a:gd name="T48" fmla="*/ 98 w 284"/>
                <a:gd name="T49" fmla="*/ 14 h 121"/>
                <a:gd name="T50" fmla="*/ 98 w 284"/>
                <a:gd name="T51" fmla="*/ 112 h 121"/>
                <a:gd name="T52" fmla="*/ 68 w 284"/>
                <a:gd name="T53" fmla="*/ 112 h 121"/>
                <a:gd name="T54" fmla="*/ 68 w 284"/>
                <a:gd name="T55" fmla="*/ 31 h 121"/>
                <a:gd name="T56" fmla="*/ 63 w 284"/>
                <a:gd name="T57" fmla="*/ 27 h 121"/>
                <a:gd name="T58" fmla="*/ 59 w 284"/>
                <a:gd name="T59" fmla="*/ 31 h 121"/>
                <a:gd name="T60" fmla="*/ 59 w 284"/>
                <a:gd name="T61" fmla="*/ 112 h 121"/>
                <a:gd name="T62" fmla="*/ 30 w 284"/>
                <a:gd name="T63" fmla="*/ 112 h 121"/>
                <a:gd name="T64" fmla="*/ 30 w 284"/>
                <a:gd name="T65" fmla="*/ 77 h 121"/>
                <a:gd name="T66" fmla="*/ 26 w 284"/>
                <a:gd name="T67" fmla="*/ 72 h 121"/>
                <a:gd name="T68" fmla="*/ 21 w 284"/>
                <a:gd name="T69" fmla="*/ 77 h 121"/>
                <a:gd name="T70" fmla="*/ 21 w 284"/>
                <a:gd name="T71" fmla="*/ 112 h 121"/>
                <a:gd name="T72" fmla="*/ 5 w 284"/>
                <a:gd name="T73" fmla="*/ 112 h 121"/>
                <a:gd name="T74" fmla="*/ 0 w 284"/>
                <a:gd name="T75" fmla="*/ 116 h 121"/>
                <a:gd name="T76" fmla="*/ 5 w 284"/>
                <a:gd name="T77" fmla="*/ 121 h 121"/>
                <a:gd name="T78" fmla="*/ 279 w 284"/>
                <a:gd name="T79" fmla="*/ 121 h 121"/>
                <a:gd name="T80" fmla="*/ 284 w 284"/>
                <a:gd name="T81" fmla="*/ 116 h 121"/>
                <a:gd name="T82" fmla="*/ 279 w 284"/>
                <a:gd name="T83" fmla="*/ 112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4" h="121">
                  <a:moveTo>
                    <a:pt x="279" y="112"/>
                  </a:moveTo>
                  <a:cubicBezTo>
                    <a:pt x="264" y="112"/>
                    <a:pt x="264" y="112"/>
                    <a:pt x="264" y="112"/>
                  </a:cubicBezTo>
                  <a:cubicBezTo>
                    <a:pt x="264" y="5"/>
                    <a:pt x="264" y="5"/>
                    <a:pt x="264" y="5"/>
                  </a:cubicBezTo>
                  <a:cubicBezTo>
                    <a:pt x="264" y="2"/>
                    <a:pt x="262" y="0"/>
                    <a:pt x="260" y="0"/>
                  </a:cubicBezTo>
                  <a:cubicBezTo>
                    <a:pt x="257" y="0"/>
                    <a:pt x="255" y="2"/>
                    <a:pt x="255" y="5"/>
                  </a:cubicBezTo>
                  <a:cubicBezTo>
                    <a:pt x="255" y="112"/>
                    <a:pt x="255" y="112"/>
                    <a:pt x="255" y="112"/>
                  </a:cubicBezTo>
                  <a:cubicBezTo>
                    <a:pt x="225" y="112"/>
                    <a:pt x="225" y="112"/>
                    <a:pt x="225" y="112"/>
                  </a:cubicBezTo>
                  <a:cubicBezTo>
                    <a:pt x="225" y="27"/>
                    <a:pt x="225" y="27"/>
                    <a:pt x="225" y="27"/>
                  </a:cubicBezTo>
                  <a:cubicBezTo>
                    <a:pt x="225" y="25"/>
                    <a:pt x="223" y="23"/>
                    <a:pt x="220" y="23"/>
                  </a:cubicBezTo>
                  <a:cubicBezTo>
                    <a:pt x="218" y="23"/>
                    <a:pt x="216" y="25"/>
                    <a:pt x="216" y="27"/>
                  </a:cubicBezTo>
                  <a:cubicBezTo>
                    <a:pt x="216" y="112"/>
                    <a:pt x="216" y="112"/>
                    <a:pt x="216" y="112"/>
                  </a:cubicBezTo>
                  <a:cubicBezTo>
                    <a:pt x="186" y="112"/>
                    <a:pt x="186" y="112"/>
                    <a:pt x="186" y="112"/>
                  </a:cubicBezTo>
                  <a:cubicBezTo>
                    <a:pt x="186" y="77"/>
                    <a:pt x="186" y="77"/>
                    <a:pt x="186" y="77"/>
                  </a:cubicBezTo>
                  <a:cubicBezTo>
                    <a:pt x="186" y="74"/>
                    <a:pt x="184" y="72"/>
                    <a:pt x="181" y="72"/>
                  </a:cubicBezTo>
                  <a:cubicBezTo>
                    <a:pt x="179" y="72"/>
                    <a:pt x="177" y="74"/>
                    <a:pt x="177" y="77"/>
                  </a:cubicBezTo>
                  <a:cubicBezTo>
                    <a:pt x="177" y="112"/>
                    <a:pt x="177" y="112"/>
                    <a:pt x="177" y="112"/>
                  </a:cubicBezTo>
                  <a:cubicBezTo>
                    <a:pt x="146" y="112"/>
                    <a:pt x="146" y="112"/>
                    <a:pt x="146" y="112"/>
                  </a:cubicBezTo>
                  <a:cubicBezTo>
                    <a:pt x="146" y="37"/>
                    <a:pt x="146" y="37"/>
                    <a:pt x="146" y="37"/>
                  </a:cubicBezTo>
                  <a:cubicBezTo>
                    <a:pt x="146" y="35"/>
                    <a:pt x="144" y="33"/>
                    <a:pt x="142" y="33"/>
                  </a:cubicBezTo>
                  <a:cubicBezTo>
                    <a:pt x="139" y="33"/>
                    <a:pt x="137" y="35"/>
                    <a:pt x="137" y="37"/>
                  </a:cubicBezTo>
                  <a:cubicBezTo>
                    <a:pt x="137" y="112"/>
                    <a:pt x="137" y="112"/>
                    <a:pt x="137" y="112"/>
                  </a:cubicBezTo>
                  <a:cubicBezTo>
                    <a:pt x="107" y="112"/>
                    <a:pt x="107" y="112"/>
                    <a:pt x="107" y="112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2"/>
                    <a:pt x="105" y="10"/>
                    <a:pt x="103" y="10"/>
                  </a:cubicBezTo>
                  <a:cubicBezTo>
                    <a:pt x="100" y="10"/>
                    <a:pt x="98" y="12"/>
                    <a:pt x="98" y="14"/>
                  </a:cubicBezTo>
                  <a:cubicBezTo>
                    <a:pt x="98" y="112"/>
                    <a:pt x="98" y="112"/>
                    <a:pt x="98" y="112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8" y="31"/>
                    <a:pt x="68" y="31"/>
                    <a:pt x="68" y="31"/>
                  </a:cubicBezTo>
                  <a:cubicBezTo>
                    <a:pt x="68" y="29"/>
                    <a:pt x="66" y="27"/>
                    <a:pt x="63" y="27"/>
                  </a:cubicBezTo>
                  <a:cubicBezTo>
                    <a:pt x="61" y="27"/>
                    <a:pt x="59" y="29"/>
                    <a:pt x="59" y="31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30" y="112"/>
                    <a:pt x="30" y="112"/>
                    <a:pt x="30" y="112"/>
                  </a:cubicBezTo>
                  <a:cubicBezTo>
                    <a:pt x="30" y="77"/>
                    <a:pt x="30" y="77"/>
                    <a:pt x="30" y="77"/>
                  </a:cubicBezTo>
                  <a:cubicBezTo>
                    <a:pt x="30" y="74"/>
                    <a:pt x="28" y="72"/>
                    <a:pt x="26" y="72"/>
                  </a:cubicBezTo>
                  <a:cubicBezTo>
                    <a:pt x="23" y="72"/>
                    <a:pt x="21" y="74"/>
                    <a:pt x="21" y="77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5" y="112"/>
                    <a:pt x="5" y="112"/>
                    <a:pt x="5" y="112"/>
                  </a:cubicBezTo>
                  <a:cubicBezTo>
                    <a:pt x="2" y="112"/>
                    <a:pt x="0" y="114"/>
                    <a:pt x="0" y="116"/>
                  </a:cubicBezTo>
                  <a:cubicBezTo>
                    <a:pt x="0" y="119"/>
                    <a:pt x="2" y="121"/>
                    <a:pt x="5" y="121"/>
                  </a:cubicBezTo>
                  <a:cubicBezTo>
                    <a:pt x="279" y="121"/>
                    <a:pt x="279" y="121"/>
                    <a:pt x="279" y="121"/>
                  </a:cubicBezTo>
                  <a:cubicBezTo>
                    <a:pt x="282" y="121"/>
                    <a:pt x="284" y="119"/>
                    <a:pt x="284" y="116"/>
                  </a:cubicBezTo>
                  <a:cubicBezTo>
                    <a:pt x="284" y="114"/>
                    <a:pt x="282" y="112"/>
                    <a:pt x="279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501"/>
            <p:cNvSpPr>
              <a:spLocks/>
            </p:cNvSpPr>
            <p:nvPr/>
          </p:nvSpPr>
          <p:spPr bwMode="auto">
            <a:xfrm>
              <a:off x="6728439" y="4740276"/>
              <a:ext cx="142875" cy="193675"/>
            </a:xfrm>
            <a:custGeom>
              <a:avLst/>
              <a:gdLst>
                <a:gd name="T0" fmla="*/ 0 w 110"/>
                <a:gd name="T1" fmla="*/ 57 h 149"/>
                <a:gd name="T2" fmla="*/ 5 w 110"/>
                <a:gd name="T3" fmla="*/ 60 h 149"/>
                <a:gd name="T4" fmla="*/ 20 w 110"/>
                <a:gd name="T5" fmla="*/ 60 h 149"/>
                <a:gd name="T6" fmla="*/ 20 w 110"/>
                <a:gd name="T7" fmla="*/ 145 h 149"/>
                <a:gd name="T8" fmla="*/ 24 w 110"/>
                <a:gd name="T9" fmla="*/ 149 h 149"/>
                <a:gd name="T10" fmla="*/ 28 w 110"/>
                <a:gd name="T11" fmla="*/ 145 h 149"/>
                <a:gd name="T12" fmla="*/ 28 w 110"/>
                <a:gd name="T13" fmla="*/ 55 h 149"/>
                <a:gd name="T14" fmla="*/ 24 w 110"/>
                <a:gd name="T15" fmla="*/ 51 h 149"/>
                <a:gd name="T16" fmla="*/ 15 w 110"/>
                <a:gd name="T17" fmla="*/ 51 h 149"/>
                <a:gd name="T18" fmla="*/ 54 w 110"/>
                <a:gd name="T19" fmla="*/ 12 h 149"/>
                <a:gd name="T20" fmla="*/ 95 w 110"/>
                <a:gd name="T21" fmla="*/ 52 h 149"/>
                <a:gd name="T22" fmla="*/ 86 w 110"/>
                <a:gd name="T23" fmla="*/ 52 h 149"/>
                <a:gd name="T24" fmla="*/ 81 w 110"/>
                <a:gd name="T25" fmla="*/ 57 h 149"/>
                <a:gd name="T26" fmla="*/ 81 w 110"/>
                <a:gd name="T27" fmla="*/ 84 h 149"/>
                <a:gd name="T28" fmla="*/ 86 w 110"/>
                <a:gd name="T29" fmla="*/ 89 h 149"/>
                <a:gd name="T30" fmla="*/ 90 w 110"/>
                <a:gd name="T31" fmla="*/ 84 h 149"/>
                <a:gd name="T32" fmla="*/ 90 w 110"/>
                <a:gd name="T33" fmla="*/ 61 h 149"/>
                <a:gd name="T34" fmla="*/ 105 w 110"/>
                <a:gd name="T35" fmla="*/ 61 h 149"/>
                <a:gd name="T36" fmla="*/ 110 w 110"/>
                <a:gd name="T37" fmla="*/ 59 h 149"/>
                <a:gd name="T38" fmla="*/ 109 w 110"/>
                <a:gd name="T39" fmla="*/ 54 h 149"/>
                <a:gd name="T40" fmla="*/ 57 w 110"/>
                <a:gd name="T41" fmla="*/ 2 h 149"/>
                <a:gd name="T42" fmla="*/ 51 w 110"/>
                <a:gd name="T43" fmla="*/ 2 h 149"/>
                <a:gd name="T44" fmla="*/ 1 w 110"/>
                <a:gd name="T45" fmla="*/ 52 h 149"/>
                <a:gd name="T46" fmla="*/ 0 w 110"/>
                <a:gd name="T47" fmla="*/ 57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0" h="149">
                  <a:moveTo>
                    <a:pt x="0" y="57"/>
                  </a:moveTo>
                  <a:cubicBezTo>
                    <a:pt x="1" y="59"/>
                    <a:pt x="3" y="60"/>
                    <a:pt x="5" y="60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0" y="145"/>
                    <a:pt x="20" y="145"/>
                    <a:pt x="20" y="145"/>
                  </a:cubicBezTo>
                  <a:cubicBezTo>
                    <a:pt x="20" y="147"/>
                    <a:pt x="22" y="149"/>
                    <a:pt x="24" y="149"/>
                  </a:cubicBezTo>
                  <a:cubicBezTo>
                    <a:pt x="26" y="149"/>
                    <a:pt x="28" y="147"/>
                    <a:pt x="28" y="14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8" y="53"/>
                    <a:pt x="26" y="51"/>
                    <a:pt x="24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86" y="52"/>
                    <a:pt x="86" y="52"/>
                    <a:pt x="86" y="52"/>
                  </a:cubicBezTo>
                  <a:cubicBezTo>
                    <a:pt x="83" y="52"/>
                    <a:pt x="81" y="54"/>
                    <a:pt x="81" y="57"/>
                  </a:cubicBezTo>
                  <a:cubicBezTo>
                    <a:pt x="81" y="84"/>
                    <a:pt x="81" y="84"/>
                    <a:pt x="81" y="84"/>
                  </a:cubicBezTo>
                  <a:cubicBezTo>
                    <a:pt x="81" y="87"/>
                    <a:pt x="83" y="89"/>
                    <a:pt x="86" y="89"/>
                  </a:cubicBezTo>
                  <a:cubicBezTo>
                    <a:pt x="88" y="89"/>
                    <a:pt x="90" y="87"/>
                    <a:pt x="90" y="84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105" y="61"/>
                    <a:pt x="105" y="61"/>
                    <a:pt x="105" y="61"/>
                  </a:cubicBezTo>
                  <a:cubicBezTo>
                    <a:pt x="107" y="61"/>
                    <a:pt x="109" y="60"/>
                    <a:pt x="110" y="59"/>
                  </a:cubicBezTo>
                  <a:cubicBezTo>
                    <a:pt x="110" y="57"/>
                    <a:pt x="110" y="55"/>
                    <a:pt x="109" y="54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56" y="0"/>
                    <a:pt x="53" y="0"/>
                    <a:pt x="51" y="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0" y="53"/>
                    <a:pt x="0" y="55"/>
                    <a:pt x="0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502"/>
            <p:cNvSpPr>
              <a:spLocks/>
            </p:cNvSpPr>
            <p:nvPr/>
          </p:nvSpPr>
          <p:spPr bwMode="auto">
            <a:xfrm>
              <a:off x="6630014" y="4714876"/>
              <a:ext cx="115887" cy="101600"/>
            </a:xfrm>
            <a:custGeom>
              <a:avLst/>
              <a:gdLst>
                <a:gd name="T0" fmla="*/ 5 w 89"/>
                <a:gd name="T1" fmla="*/ 60 h 78"/>
                <a:gd name="T2" fmla="*/ 18 w 89"/>
                <a:gd name="T3" fmla="*/ 60 h 78"/>
                <a:gd name="T4" fmla="*/ 18 w 89"/>
                <a:gd name="T5" fmla="*/ 74 h 78"/>
                <a:gd name="T6" fmla="*/ 23 w 89"/>
                <a:gd name="T7" fmla="*/ 78 h 78"/>
                <a:gd name="T8" fmla="*/ 27 w 89"/>
                <a:gd name="T9" fmla="*/ 74 h 78"/>
                <a:gd name="T10" fmla="*/ 27 w 89"/>
                <a:gd name="T11" fmla="*/ 55 h 78"/>
                <a:gd name="T12" fmla="*/ 23 w 89"/>
                <a:gd name="T13" fmla="*/ 51 h 78"/>
                <a:gd name="T14" fmla="*/ 16 w 89"/>
                <a:gd name="T15" fmla="*/ 51 h 78"/>
                <a:gd name="T16" fmla="*/ 54 w 89"/>
                <a:gd name="T17" fmla="*/ 11 h 78"/>
                <a:gd name="T18" fmla="*/ 81 w 89"/>
                <a:gd name="T19" fmla="*/ 38 h 78"/>
                <a:gd name="T20" fmla="*/ 87 w 89"/>
                <a:gd name="T21" fmla="*/ 38 h 78"/>
                <a:gd name="T22" fmla="*/ 87 w 89"/>
                <a:gd name="T23" fmla="*/ 32 h 78"/>
                <a:gd name="T24" fmla="*/ 58 w 89"/>
                <a:gd name="T25" fmla="*/ 2 h 78"/>
                <a:gd name="T26" fmla="*/ 51 w 89"/>
                <a:gd name="T27" fmla="*/ 2 h 78"/>
                <a:gd name="T28" fmla="*/ 2 w 89"/>
                <a:gd name="T29" fmla="*/ 52 h 78"/>
                <a:gd name="T30" fmla="*/ 1 w 89"/>
                <a:gd name="T31" fmla="*/ 57 h 78"/>
                <a:gd name="T32" fmla="*/ 5 w 89"/>
                <a:gd name="T33" fmla="*/ 6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9" h="78">
                  <a:moveTo>
                    <a:pt x="5" y="60"/>
                  </a:moveTo>
                  <a:cubicBezTo>
                    <a:pt x="18" y="60"/>
                    <a:pt x="18" y="60"/>
                    <a:pt x="18" y="60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76"/>
                    <a:pt x="20" y="78"/>
                    <a:pt x="23" y="78"/>
                  </a:cubicBezTo>
                  <a:cubicBezTo>
                    <a:pt x="25" y="78"/>
                    <a:pt x="27" y="76"/>
                    <a:pt x="27" y="74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7" y="53"/>
                    <a:pt x="25" y="51"/>
                    <a:pt x="23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83" y="40"/>
                    <a:pt x="85" y="40"/>
                    <a:pt x="87" y="38"/>
                  </a:cubicBezTo>
                  <a:cubicBezTo>
                    <a:pt x="89" y="36"/>
                    <a:pt x="89" y="33"/>
                    <a:pt x="87" y="32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56" y="0"/>
                    <a:pt x="53" y="0"/>
                    <a:pt x="51" y="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0" y="53"/>
                    <a:pt x="0" y="55"/>
                    <a:pt x="1" y="57"/>
                  </a:cubicBezTo>
                  <a:cubicBezTo>
                    <a:pt x="1" y="58"/>
                    <a:pt x="3" y="60"/>
                    <a:pt x="5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503"/>
            <p:cNvSpPr>
              <a:spLocks/>
            </p:cNvSpPr>
            <p:nvPr/>
          </p:nvSpPr>
          <p:spPr bwMode="auto">
            <a:xfrm>
              <a:off x="6528414" y="4781551"/>
              <a:ext cx="138112" cy="160338"/>
            </a:xfrm>
            <a:custGeom>
              <a:avLst/>
              <a:gdLst>
                <a:gd name="T0" fmla="*/ 5 w 107"/>
                <a:gd name="T1" fmla="*/ 57 h 123"/>
                <a:gd name="T2" fmla="*/ 17 w 107"/>
                <a:gd name="T3" fmla="*/ 57 h 123"/>
                <a:gd name="T4" fmla="*/ 17 w 107"/>
                <a:gd name="T5" fmla="*/ 119 h 123"/>
                <a:gd name="T6" fmla="*/ 21 w 107"/>
                <a:gd name="T7" fmla="*/ 123 h 123"/>
                <a:gd name="T8" fmla="*/ 26 w 107"/>
                <a:gd name="T9" fmla="*/ 119 h 123"/>
                <a:gd name="T10" fmla="*/ 26 w 107"/>
                <a:gd name="T11" fmla="*/ 53 h 123"/>
                <a:gd name="T12" fmla="*/ 21 w 107"/>
                <a:gd name="T13" fmla="*/ 48 h 123"/>
                <a:gd name="T14" fmla="*/ 15 w 107"/>
                <a:gd name="T15" fmla="*/ 48 h 123"/>
                <a:gd name="T16" fmla="*/ 52 w 107"/>
                <a:gd name="T17" fmla="*/ 11 h 123"/>
                <a:gd name="T18" fmla="*/ 91 w 107"/>
                <a:gd name="T19" fmla="*/ 50 h 123"/>
                <a:gd name="T20" fmla="*/ 84 w 107"/>
                <a:gd name="T21" fmla="*/ 50 h 123"/>
                <a:gd name="T22" fmla="*/ 80 w 107"/>
                <a:gd name="T23" fmla="*/ 55 h 123"/>
                <a:gd name="T24" fmla="*/ 80 w 107"/>
                <a:gd name="T25" fmla="*/ 60 h 123"/>
                <a:gd name="T26" fmla="*/ 84 w 107"/>
                <a:gd name="T27" fmla="*/ 64 h 123"/>
                <a:gd name="T28" fmla="*/ 89 w 107"/>
                <a:gd name="T29" fmla="*/ 60 h 123"/>
                <a:gd name="T30" fmla="*/ 89 w 107"/>
                <a:gd name="T31" fmla="*/ 59 h 123"/>
                <a:gd name="T32" fmla="*/ 102 w 107"/>
                <a:gd name="T33" fmla="*/ 59 h 123"/>
                <a:gd name="T34" fmla="*/ 106 w 107"/>
                <a:gd name="T35" fmla="*/ 57 h 123"/>
                <a:gd name="T36" fmla="*/ 105 w 107"/>
                <a:gd name="T37" fmla="*/ 52 h 123"/>
                <a:gd name="T38" fmla="*/ 55 w 107"/>
                <a:gd name="T39" fmla="*/ 2 h 123"/>
                <a:gd name="T40" fmla="*/ 49 w 107"/>
                <a:gd name="T41" fmla="*/ 2 h 123"/>
                <a:gd name="T42" fmla="*/ 1 w 107"/>
                <a:gd name="T43" fmla="*/ 49 h 123"/>
                <a:gd name="T44" fmla="*/ 0 w 107"/>
                <a:gd name="T45" fmla="*/ 54 h 123"/>
                <a:gd name="T46" fmla="*/ 5 w 107"/>
                <a:gd name="T47" fmla="*/ 57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7" h="123">
                  <a:moveTo>
                    <a:pt x="5" y="57"/>
                  </a:moveTo>
                  <a:cubicBezTo>
                    <a:pt x="17" y="57"/>
                    <a:pt x="17" y="57"/>
                    <a:pt x="17" y="57"/>
                  </a:cubicBezTo>
                  <a:cubicBezTo>
                    <a:pt x="17" y="119"/>
                    <a:pt x="17" y="119"/>
                    <a:pt x="17" y="119"/>
                  </a:cubicBezTo>
                  <a:cubicBezTo>
                    <a:pt x="17" y="121"/>
                    <a:pt x="19" y="123"/>
                    <a:pt x="21" y="123"/>
                  </a:cubicBezTo>
                  <a:cubicBezTo>
                    <a:pt x="24" y="123"/>
                    <a:pt x="26" y="121"/>
                    <a:pt x="26" y="119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0"/>
                    <a:pt x="24" y="48"/>
                    <a:pt x="21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2" y="50"/>
                    <a:pt x="80" y="52"/>
                    <a:pt x="80" y="55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0" y="62"/>
                    <a:pt x="82" y="64"/>
                    <a:pt x="84" y="64"/>
                  </a:cubicBezTo>
                  <a:cubicBezTo>
                    <a:pt x="87" y="64"/>
                    <a:pt x="89" y="62"/>
                    <a:pt x="89" y="60"/>
                  </a:cubicBezTo>
                  <a:cubicBezTo>
                    <a:pt x="89" y="59"/>
                    <a:pt x="89" y="59"/>
                    <a:pt x="89" y="59"/>
                  </a:cubicBezTo>
                  <a:cubicBezTo>
                    <a:pt x="102" y="59"/>
                    <a:pt x="102" y="59"/>
                    <a:pt x="102" y="59"/>
                  </a:cubicBezTo>
                  <a:cubicBezTo>
                    <a:pt x="104" y="59"/>
                    <a:pt x="105" y="58"/>
                    <a:pt x="106" y="57"/>
                  </a:cubicBezTo>
                  <a:cubicBezTo>
                    <a:pt x="107" y="55"/>
                    <a:pt x="106" y="53"/>
                    <a:pt x="105" y="52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4" y="0"/>
                    <a:pt x="51" y="0"/>
                    <a:pt x="49" y="2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0" y="51"/>
                    <a:pt x="0" y="53"/>
                    <a:pt x="0" y="54"/>
                  </a:cubicBezTo>
                  <a:cubicBezTo>
                    <a:pt x="1" y="56"/>
                    <a:pt x="3" y="57"/>
                    <a:pt x="5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1" name="Freeform 140"/>
          <p:cNvSpPr/>
          <p:nvPr/>
        </p:nvSpPr>
        <p:spPr>
          <a:xfrm>
            <a:off x="492303" y="5138085"/>
            <a:ext cx="9098377" cy="1642704"/>
          </a:xfrm>
          <a:custGeom>
            <a:avLst/>
            <a:gdLst>
              <a:gd name="connsiteX0" fmla="*/ 0 w 937260"/>
              <a:gd name="connsiteY0" fmla="*/ 0 h 350520"/>
              <a:gd name="connsiteX1" fmla="*/ 0 w 937260"/>
              <a:gd name="connsiteY1" fmla="*/ 350520 h 350520"/>
              <a:gd name="connsiteX2" fmla="*/ 937260 w 937260"/>
              <a:gd name="connsiteY2" fmla="*/ 35052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7260" h="350520">
                <a:moveTo>
                  <a:pt x="0" y="0"/>
                </a:moveTo>
                <a:lnTo>
                  <a:pt x="0" y="350520"/>
                </a:lnTo>
                <a:lnTo>
                  <a:pt x="937260" y="350520"/>
                </a:lnTo>
              </a:path>
            </a:pathLst>
          </a:custGeom>
          <a:noFill/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defTabSz="583170"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EF7F1A"/>
                </a:solidFill>
              </a:rPr>
              <a:t>                      </a:t>
            </a:r>
            <a:r>
              <a:rPr lang="ru-RU" sz="1600" dirty="0">
                <a:solidFill>
                  <a:srgbClr val="EF7F1A"/>
                </a:solidFill>
              </a:rPr>
              <a:t>Выполнение мероприятий позволит:</a:t>
            </a:r>
          </a:p>
        </p:txBody>
      </p:sp>
      <p:sp>
        <p:nvSpPr>
          <p:cNvPr id="72" name="Rectangle 5"/>
          <p:cNvSpPr>
            <a:spLocks noChangeArrowheads="1"/>
          </p:cNvSpPr>
          <p:nvPr/>
        </p:nvSpPr>
        <p:spPr bwMode="auto">
          <a:xfrm>
            <a:off x="586399" y="5415191"/>
            <a:ext cx="10583395" cy="1272553"/>
          </a:xfrm>
          <a:prstGeom prst="rect">
            <a:avLst/>
          </a:prstGeom>
          <a:solidFill>
            <a:schemeClr val="lt1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lg"/>
          </a:ln>
        </p:spPr>
        <p:txBody>
          <a:bodyPr lIns="108000" tIns="180000" rIns="72000" bIns="72000" anchor="ctr" anchorCtr="0"/>
          <a:lstStyle/>
          <a:p>
            <a:pPr algn="just">
              <a:spcAft>
                <a:spcPts val="300"/>
              </a:spcAft>
              <a:buClr>
                <a:srgbClr val="008E22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32373C"/>
                </a:solidFill>
              </a:rPr>
              <a:t> </a:t>
            </a:r>
            <a:r>
              <a:rPr lang="ru-RU" sz="1600" kern="0" dirty="0">
                <a:solidFill>
                  <a:srgbClr val="32373C"/>
                </a:solidFill>
                <a:cs typeface="Arial" panose="020B0604020202020204" pitchFamily="34" charset="0"/>
              </a:rPr>
              <a:t>обеспечить поддержание основного оборудования в технически исправном состоянии, при котором возможно обеспечить бесперебойное оказание услуг по производству тепловой энергии</a:t>
            </a:r>
            <a:r>
              <a:rPr lang="ru-RU" sz="1600" dirty="0">
                <a:solidFill>
                  <a:srgbClr val="32373C"/>
                </a:solidFill>
              </a:rPr>
              <a:t>;</a:t>
            </a:r>
          </a:p>
          <a:p>
            <a:pPr algn="just">
              <a:spcAft>
                <a:spcPts val="300"/>
              </a:spcAft>
              <a:buClr>
                <a:srgbClr val="008E22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32373C"/>
                </a:solidFill>
              </a:rPr>
              <a:t> </a:t>
            </a:r>
            <a:r>
              <a:rPr lang="ru-RU" sz="1600" kern="0" dirty="0">
                <a:solidFill>
                  <a:srgbClr val="32373C"/>
                </a:solidFill>
                <a:cs typeface="Arial" panose="020B0604020202020204" pitchFamily="34" charset="0"/>
              </a:rPr>
              <a:t>иметь постоянную готовность к ликвидации чрезвычайных или непредвиденных ситуаций</a:t>
            </a:r>
            <a:r>
              <a:rPr lang="ru-RU" sz="1600" dirty="0">
                <a:solidFill>
                  <a:srgbClr val="32373C"/>
                </a:solidFill>
              </a:rPr>
              <a:t>;</a:t>
            </a:r>
          </a:p>
          <a:p>
            <a:pPr algn="just">
              <a:spcAft>
                <a:spcPts val="300"/>
              </a:spcAft>
              <a:buClr>
                <a:srgbClr val="008E22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32373C"/>
                </a:solidFill>
              </a:rPr>
              <a:t>  повысить эффективность работы оборудования и качество предоставляемых регулируемых услуг</a:t>
            </a:r>
          </a:p>
        </p:txBody>
      </p:sp>
      <p:pic>
        <p:nvPicPr>
          <p:cNvPr id="73" name="Рисунок 7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605" y="4899795"/>
            <a:ext cx="719657" cy="648976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4324" y="1824092"/>
            <a:ext cx="384081" cy="384081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524" y="3664522"/>
            <a:ext cx="384081" cy="3840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40263" y="2290860"/>
            <a:ext cx="2171978" cy="1184940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100" dirty="0">
                <a:ea typeface="Calibri" panose="020F0502020204030204" pitchFamily="34" charset="0"/>
                <a:cs typeface="Times New Roman" panose="02020603050405020304" pitchFamily="18" charset="0"/>
              </a:rPr>
              <a:t>Заявка на изменение утвержденного тарифа до истечения его срока действия в связи с ростом цены газа с 1 июля </a:t>
            </a:r>
            <a:r>
              <a:rPr lang="ru-RU" sz="1100" dirty="0"/>
              <a:t>находится на рассмотрении уполномоченного органа</a:t>
            </a:r>
            <a:r>
              <a:rPr lang="ru-RU" sz="11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dirty="0"/>
          </a:p>
        </p:txBody>
      </p:sp>
      <p:grpSp>
        <p:nvGrpSpPr>
          <p:cNvPr id="49" name="Group 37"/>
          <p:cNvGrpSpPr/>
          <p:nvPr/>
        </p:nvGrpSpPr>
        <p:grpSpPr>
          <a:xfrm>
            <a:off x="5592206" y="3438042"/>
            <a:ext cx="172580" cy="3051175"/>
            <a:chOff x="10288826" y="2803525"/>
            <a:chExt cx="172580" cy="3051175"/>
          </a:xfrm>
          <a:scene3d>
            <a:camera prst="orthographicFront">
              <a:rot lat="0" lon="21299999" rev="16200000"/>
            </a:camera>
            <a:lightRig rig="threePt" dir="t"/>
          </a:scene3d>
        </p:grpSpPr>
        <p:grpSp>
          <p:nvGrpSpPr>
            <p:cNvPr id="59" name="Group 20"/>
            <p:cNvGrpSpPr/>
            <p:nvPr/>
          </p:nvGrpSpPr>
          <p:grpSpPr>
            <a:xfrm>
              <a:off x="10288826" y="4094462"/>
              <a:ext cx="172580" cy="469699"/>
              <a:chOff x="3531025" y="4266495"/>
              <a:chExt cx="392739" cy="823525"/>
            </a:xfrm>
          </p:grpSpPr>
          <p:sp>
            <p:nvSpPr>
              <p:cNvPr id="62" name="Freeform 21"/>
              <p:cNvSpPr/>
              <p:nvPr/>
            </p:nvSpPr>
            <p:spPr>
              <a:xfrm>
                <a:off x="3635800" y="4266495"/>
                <a:ext cx="287964" cy="823525"/>
              </a:xfrm>
              <a:custGeom>
                <a:avLst/>
                <a:gdLst>
                  <a:gd name="connsiteX0" fmla="*/ 0 w 485775"/>
                  <a:gd name="connsiteY0" fmla="*/ 0 h 962025"/>
                  <a:gd name="connsiteX1" fmla="*/ 485775 w 485775"/>
                  <a:gd name="connsiteY1" fmla="*/ 485775 h 962025"/>
                  <a:gd name="connsiteX2" fmla="*/ 9525 w 485775"/>
                  <a:gd name="connsiteY2" fmla="*/ 962025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5775" h="962025">
                    <a:moveTo>
                      <a:pt x="0" y="0"/>
                    </a:moveTo>
                    <a:lnTo>
                      <a:pt x="485775" y="485775"/>
                    </a:lnTo>
                    <a:lnTo>
                      <a:pt x="9525" y="962025"/>
                    </a:lnTo>
                  </a:path>
                </a:pathLst>
              </a:custGeom>
              <a:noFill/>
              <a:ln w="952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3" name="Freeform 23"/>
              <p:cNvSpPr/>
              <p:nvPr/>
            </p:nvSpPr>
            <p:spPr>
              <a:xfrm>
                <a:off x="3531025" y="4266495"/>
                <a:ext cx="287964" cy="823525"/>
              </a:xfrm>
              <a:custGeom>
                <a:avLst/>
                <a:gdLst>
                  <a:gd name="connsiteX0" fmla="*/ 0 w 485775"/>
                  <a:gd name="connsiteY0" fmla="*/ 0 h 962025"/>
                  <a:gd name="connsiteX1" fmla="*/ 485775 w 485775"/>
                  <a:gd name="connsiteY1" fmla="*/ 485775 h 962025"/>
                  <a:gd name="connsiteX2" fmla="*/ 9525 w 485775"/>
                  <a:gd name="connsiteY2" fmla="*/ 962025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5775" h="962025">
                    <a:moveTo>
                      <a:pt x="0" y="0"/>
                    </a:moveTo>
                    <a:lnTo>
                      <a:pt x="485775" y="485775"/>
                    </a:lnTo>
                    <a:lnTo>
                      <a:pt x="9525" y="962025"/>
                    </a:lnTo>
                  </a:path>
                </a:pathLst>
              </a:custGeom>
              <a:noFill/>
              <a:ln w="952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0" name="Прямая соединительная линия 5"/>
            <p:cNvCxnSpPr/>
            <p:nvPr/>
          </p:nvCxnSpPr>
          <p:spPr>
            <a:xfrm>
              <a:off x="10311014" y="2803525"/>
              <a:ext cx="0" cy="1135047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" name="Прямая соединительная линия 6"/>
            <p:cNvCxnSpPr/>
            <p:nvPr/>
          </p:nvCxnSpPr>
          <p:spPr>
            <a:xfrm>
              <a:off x="10311014" y="4720051"/>
              <a:ext cx="0" cy="1134649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55" name="Rectangle 118">
            <a:extLst>
              <a:ext uri="{FF2B5EF4-FFF2-40B4-BE49-F238E27FC236}">
                <a16:creationId xmlns:a16="http://schemas.microsoft.com/office/drawing/2014/main" id="{F8212E9F-5742-4CC6-B5FF-6EEAFC2A19A2}"/>
              </a:ext>
            </a:extLst>
          </p:cNvPr>
          <p:cNvSpPr/>
          <p:nvPr/>
        </p:nvSpPr>
        <p:spPr>
          <a:xfrm>
            <a:off x="8775568" y="2033800"/>
            <a:ext cx="2048400" cy="21544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0" rIns="72000" bIns="0" rtlCol="0" anchor="t">
            <a:spAutoFit/>
          </a:bodyPr>
          <a:lstStyle/>
          <a:p>
            <a:pPr algn="ctr">
              <a:spcAft>
                <a:spcPts val="200"/>
              </a:spcAft>
            </a:pPr>
            <a:r>
              <a:rPr lang="ru-RU" sz="1400" dirty="0">
                <a:solidFill>
                  <a:schemeClr val="tx1"/>
                </a:solidFill>
              </a:rPr>
              <a:t>2027 - 2031 годы</a:t>
            </a:r>
          </a:p>
        </p:txBody>
      </p:sp>
      <p:grpSp>
        <p:nvGrpSpPr>
          <p:cNvPr id="56" name="Group 3424">
            <a:extLst>
              <a:ext uri="{FF2B5EF4-FFF2-40B4-BE49-F238E27FC236}">
                <a16:creationId xmlns:a16="http://schemas.microsoft.com/office/drawing/2014/main" id="{39CBE58F-A921-4FB0-AAB1-94A78771B32F}"/>
              </a:ext>
            </a:extLst>
          </p:cNvPr>
          <p:cNvGrpSpPr/>
          <p:nvPr/>
        </p:nvGrpSpPr>
        <p:grpSpPr>
          <a:xfrm>
            <a:off x="9574343" y="1448612"/>
            <a:ext cx="371475" cy="369888"/>
            <a:chOff x="5575914" y="2635251"/>
            <a:chExt cx="371475" cy="369888"/>
          </a:xfrm>
        </p:grpSpPr>
        <p:sp>
          <p:nvSpPr>
            <p:cNvPr id="57" name="Freeform 2525">
              <a:extLst>
                <a:ext uri="{FF2B5EF4-FFF2-40B4-BE49-F238E27FC236}">
                  <a16:creationId xmlns:a16="http://schemas.microsoft.com/office/drawing/2014/main" id="{1A38E97C-EEF5-4A05-83FB-FABB662D8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9" y="2635251"/>
              <a:ext cx="368300" cy="249238"/>
            </a:xfrm>
            <a:custGeom>
              <a:avLst/>
              <a:gdLst>
                <a:gd name="T0" fmla="*/ 281 w 282"/>
                <a:gd name="T1" fmla="*/ 3 h 191"/>
                <a:gd name="T2" fmla="*/ 280 w 282"/>
                <a:gd name="T3" fmla="*/ 2 h 191"/>
                <a:gd name="T4" fmla="*/ 280 w 282"/>
                <a:gd name="T5" fmla="*/ 2 h 191"/>
                <a:gd name="T6" fmla="*/ 280 w 282"/>
                <a:gd name="T7" fmla="*/ 2 h 191"/>
                <a:gd name="T8" fmla="*/ 279 w 282"/>
                <a:gd name="T9" fmla="*/ 1 h 191"/>
                <a:gd name="T10" fmla="*/ 277 w 282"/>
                <a:gd name="T11" fmla="*/ 0 h 191"/>
                <a:gd name="T12" fmla="*/ 211 w 282"/>
                <a:gd name="T13" fmla="*/ 0 h 191"/>
                <a:gd name="T14" fmla="*/ 207 w 282"/>
                <a:gd name="T15" fmla="*/ 5 h 191"/>
                <a:gd name="T16" fmla="*/ 211 w 282"/>
                <a:gd name="T17" fmla="*/ 9 h 191"/>
                <a:gd name="T18" fmla="*/ 266 w 282"/>
                <a:gd name="T19" fmla="*/ 9 h 191"/>
                <a:gd name="T20" fmla="*/ 190 w 282"/>
                <a:gd name="T21" fmla="*/ 85 h 191"/>
                <a:gd name="T22" fmla="*/ 175 w 282"/>
                <a:gd name="T23" fmla="*/ 70 h 191"/>
                <a:gd name="T24" fmla="*/ 169 w 282"/>
                <a:gd name="T25" fmla="*/ 70 h 191"/>
                <a:gd name="T26" fmla="*/ 106 w 282"/>
                <a:gd name="T27" fmla="*/ 133 h 191"/>
                <a:gd name="T28" fmla="*/ 82 w 282"/>
                <a:gd name="T29" fmla="*/ 109 h 191"/>
                <a:gd name="T30" fmla="*/ 76 w 282"/>
                <a:gd name="T31" fmla="*/ 109 h 191"/>
                <a:gd name="T32" fmla="*/ 2 w 282"/>
                <a:gd name="T33" fmla="*/ 183 h 191"/>
                <a:gd name="T34" fmla="*/ 2 w 282"/>
                <a:gd name="T35" fmla="*/ 190 h 191"/>
                <a:gd name="T36" fmla="*/ 5 w 282"/>
                <a:gd name="T37" fmla="*/ 191 h 191"/>
                <a:gd name="T38" fmla="*/ 8 w 282"/>
                <a:gd name="T39" fmla="*/ 190 h 191"/>
                <a:gd name="T40" fmla="*/ 79 w 282"/>
                <a:gd name="T41" fmla="*/ 119 h 191"/>
                <a:gd name="T42" fmla="*/ 103 w 282"/>
                <a:gd name="T43" fmla="*/ 142 h 191"/>
                <a:gd name="T44" fmla="*/ 109 w 282"/>
                <a:gd name="T45" fmla="*/ 142 h 191"/>
                <a:gd name="T46" fmla="*/ 172 w 282"/>
                <a:gd name="T47" fmla="*/ 80 h 191"/>
                <a:gd name="T48" fmla="*/ 187 w 282"/>
                <a:gd name="T49" fmla="*/ 95 h 191"/>
                <a:gd name="T50" fmla="*/ 193 w 282"/>
                <a:gd name="T51" fmla="*/ 95 h 191"/>
                <a:gd name="T52" fmla="*/ 273 w 282"/>
                <a:gd name="T53" fmla="*/ 16 h 191"/>
                <a:gd name="T54" fmla="*/ 273 w 282"/>
                <a:gd name="T55" fmla="*/ 61 h 191"/>
                <a:gd name="T56" fmla="*/ 277 w 282"/>
                <a:gd name="T57" fmla="*/ 66 h 191"/>
                <a:gd name="T58" fmla="*/ 282 w 282"/>
                <a:gd name="T59" fmla="*/ 61 h 191"/>
                <a:gd name="T60" fmla="*/ 282 w 282"/>
                <a:gd name="T61" fmla="*/ 5 h 191"/>
                <a:gd name="T62" fmla="*/ 281 w 282"/>
                <a:gd name="T63" fmla="*/ 3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82" h="191">
                  <a:moveTo>
                    <a:pt x="281" y="3"/>
                  </a:moveTo>
                  <a:cubicBezTo>
                    <a:pt x="281" y="2"/>
                    <a:pt x="281" y="2"/>
                    <a:pt x="280" y="2"/>
                  </a:cubicBezTo>
                  <a:cubicBezTo>
                    <a:pt x="280" y="2"/>
                    <a:pt x="280" y="2"/>
                    <a:pt x="280" y="2"/>
                  </a:cubicBezTo>
                  <a:cubicBezTo>
                    <a:pt x="280" y="2"/>
                    <a:pt x="280" y="2"/>
                    <a:pt x="280" y="2"/>
                  </a:cubicBezTo>
                  <a:cubicBezTo>
                    <a:pt x="280" y="1"/>
                    <a:pt x="279" y="1"/>
                    <a:pt x="279" y="1"/>
                  </a:cubicBezTo>
                  <a:cubicBezTo>
                    <a:pt x="278" y="0"/>
                    <a:pt x="278" y="0"/>
                    <a:pt x="277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09" y="0"/>
                    <a:pt x="207" y="2"/>
                    <a:pt x="207" y="5"/>
                  </a:cubicBezTo>
                  <a:cubicBezTo>
                    <a:pt x="207" y="7"/>
                    <a:pt x="209" y="9"/>
                    <a:pt x="211" y="9"/>
                  </a:cubicBezTo>
                  <a:cubicBezTo>
                    <a:pt x="266" y="9"/>
                    <a:pt x="266" y="9"/>
                    <a:pt x="266" y="9"/>
                  </a:cubicBezTo>
                  <a:cubicBezTo>
                    <a:pt x="190" y="85"/>
                    <a:pt x="190" y="85"/>
                    <a:pt x="190" y="85"/>
                  </a:cubicBezTo>
                  <a:cubicBezTo>
                    <a:pt x="175" y="70"/>
                    <a:pt x="175" y="70"/>
                    <a:pt x="175" y="70"/>
                  </a:cubicBezTo>
                  <a:cubicBezTo>
                    <a:pt x="173" y="68"/>
                    <a:pt x="170" y="68"/>
                    <a:pt x="169" y="70"/>
                  </a:cubicBezTo>
                  <a:cubicBezTo>
                    <a:pt x="106" y="133"/>
                    <a:pt x="106" y="133"/>
                    <a:pt x="106" y="133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1" y="108"/>
                    <a:pt x="78" y="108"/>
                    <a:pt x="76" y="109"/>
                  </a:cubicBezTo>
                  <a:cubicBezTo>
                    <a:pt x="2" y="183"/>
                    <a:pt x="2" y="183"/>
                    <a:pt x="2" y="183"/>
                  </a:cubicBezTo>
                  <a:cubicBezTo>
                    <a:pt x="0" y="185"/>
                    <a:pt x="0" y="188"/>
                    <a:pt x="2" y="190"/>
                  </a:cubicBezTo>
                  <a:cubicBezTo>
                    <a:pt x="3" y="191"/>
                    <a:pt x="4" y="191"/>
                    <a:pt x="5" y="191"/>
                  </a:cubicBezTo>
                  <a:cubicBezTo>
                    <a:pt x="6" y="191"/>
                    <a:pt x="8" y="191"/>
                    <a:pt x="8" y="190"/>
                  </a:cubicBezTo>
                  <a:cubicBezTo>
                    <a:pt x="79" y="119"/>
                    <a:pt x="79" y="119"/>
                    <a:pt x="79" y="119"/>
                  </a:cubicBezTo>
                  <a:cubicBezTo>
                    <a:pt x="103" y="142"/>
                    <a:pt x="103" y="142"/>
                    <a:pt x="103" y="142"/>
                  </a:cubicBezTo>
                  <a:cubicBezTo>
                    <a:pt x="104" y="144"/>
                    <a:pt x="107" y="144"/>
                    <a:pt x="109" y="142"/>
                  </a:cubicBezTo>
                  <a:cubicBezTo>
                    <a:pt x="172" y="80"/>
                    <a:pt x="172" y="80"/>
                    <a:pt x="172" y="80"/>
                  </a:cubicBezTo>
                  <a:cubicBezTo>
                    <a:pt x="187" y="95"/>
                    <a:pt x="187" y="95"/>
                    <a:pt x="187" y="95"/>
                  </a:cubicBezTo>
                  <a:cubicBezTo>
                    <a:pt x="189" y="97"/>
                    <a:pt x="192" y="97"/>
                    <a:pt x="193" y="95"/>
                  </a:cubicBezTo>
                  <a:cubicBezTo>
                    <a:pt x="273" y="16"/>
                    <a:pt x="273" y="16"/>
                    <a:pt x="273" y="16"/>
                  </a:cubicBezTo>
                  <a:cubicBezTo>
                    <a:pt x="273" y="61"/>
                    <a:pt x="273" y="61"/>
                    <a:pt x="273" y="61"/>
                  </a:cubicBezTo>
                  <a:cubicBezTo>
                    <a:pt x="273" y="64"/>
                    <a:pt x="275" y="66"/>
                    <a:pt x="277" y="66"/>
                  </a:cubicBezTo>
                  <a:cubicBezTo>
                    <a:pt x="280" y="66"/>
                    <a:pt x="282" y="64"/>
                    <a:pt x="282" y="61"/>
                  </a:cubicBezTo>
                  <a:cubicBezTo>
                    <a:pt x="282" y="5"/>
                    <a:pt x="282" y="5"/>
                    <a:pt x="282" y="5"/>
                  </a:cubicBezTo>
                  <a:cubicBezTo>
                    <a:pt x="282" y="4"/>
                    <a:pt x="281" y="4"/>
                    <a:pt x="281" y="3"/>
                  </a:cubicBezTo>
                  <a:close/>
                </a:path>
              </a:pathLst>
            </a:custGeom>
            <a:solidFill>
              <a:srgbClr val="EE7F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526">
              <a:extLst>
                <a:ext uri="{FF2B5EF4-FFF2-40B4-BE49-F238E27FC236}">
                  <a16:creationId xmlns:a16="http://schemas.microsoft.com/office/drawing/2014/main" id="{DBDF7251-FCBC-4C63-9FB1-2342689E81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5914" y="2906713"/>
              <a:ext cx="12700" cy="98425"/>
            </a:xfrm>
            <a:custGeom>
              <a:avLst/>
              <a:gdLst>
                <a:gd name="T0" fmla="*/ 5 w 9"/>
                <a:gd name="T1" fmla="*/ 0 h 76"/>
                <a:gd name="T2" fmla="*/ 0 w 9"/>
                <a:gd name="T3" fmla="*/ 5 h 76"/>
                <a:gd name="T4" fmla="*/ 0 w 9"/>
                <a:gd name="T5" fmla="*/ 71 h 76"/>
                <a:gd name="T6" fmla="*/ 5 w 9"/>
                <a:gd name="T7" fmla="*/ 76 h 76"/>
                <a:gd name="T8" fmla="*/ 9 w 9"/>
                <a:gd name="T9" fmla="*/ 71 h 76"/>
                <a:gd name="T10" fmla="*/ 9 w 9"/>
                <a:gd name="T11" fmla="*/ 5 h 76"/>
                <a:gd name="T12" fmla="*/ 5 w 9"/>
                <a:gd name="T13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76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4"/>
                    <a:pt x="2" y="76"/>
                    <a:pt x="5" y="76"/>
                  </a:cubicBezTo>
                  <a:cubicBezTo>
                    <a:pt x="7" y="76"/>
                    <a:pt x="9" y="74"/>
                    <a:pt x="9" y="71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2"/>
                    <a:pt x="7" y="0"/>
                    <a:pt x="5" y="0"/>
                  </a:cubicBezTo>
                  <a:close/>
                </a:path>
              </a:pathLst>
            </a:custGeom>
            <a:solidFill>
              <a:srgbClr val="EE7F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2527">
              <a:extLst>
                <a:ext uri="{FF2B5EF4-FFF2-40B4-BE49-F238E27FC236}">
                  <a16:creationId xmlns:a16="http://schemas.microsoft.com/office/drawing/2014/main" id="{D4804F01-4B5C-4A6D-BB57-A585EDA86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8939" y="2857501"/>
              <a:ext cx="11112" cy="147638"/>
            </a:xfrm>
            <a:custGeom>
              <a:avLst/>
              <a:gdLst>
                <a:gd name="T0" fmla="*/ 4 w 9"/>
                <a:gd name="T1" fmla="*/ 0 h 114"/>
                <a:gd name="T2" fmla="*/ 0 w 9"/>
                <a:gd name="T3" fmla="*/ 4 h 114"/>
                <a:gd name="T4" fmla="*/ 0 w 9"/>
                <a:gd name="T5" fmla="*/ 109 h 114"/>
                <a:gd name="T6" fmla="*/ 4 w 9"/>
                <a:gd name="T7" fmla="*/ 114 h 114"/>
                <a:gd name="T8" fmla="*/ 9 w 9"/>
                <a:gd name="T9" fmla="*/ 109 h 114"/>
                <a:gd name="T10" fmla="*/ 9 w 9"/>
                <a:gd name="T11" fmla="*/ 4 h 114"/>
                <a:gd name="T12" fmla="*/ 4 w 9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14">
                  <a:moveTo>
                    <a:pt x="4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12"/>
                    <a:pt x="2" y="114"/>
                    <a:pt x="4" y="114"/>
                  </a:cubicBezTo>
                  <a:cubicBezTo>
                    <a:pt x="7" y="114"/>
                    <a:pt x="9" y="112"/>
                    <a:pt x="9" y="109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2"/>
                    <a:pt x="7" y="0"/>
                    <a:pt x="4" y="0"/>
                  </a:cubicBezTo>
                  <a:close/>
                </a:path>
              </a:pathLst>
            </a:custGeom>
            <a:solidFill>
              <a:srgbClr val="EE7F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2528">
              <a:extLst>
                <a:ext uri="{FF2B5EF4-FFF2-40B4-BE49-F238E27FC236}">
                  <a16:creationId xmlns:a16="http://schemas.microsoft.com/office/drawing/2014/main" id="{8D22C6BD-48EE-4F4F-9749-3B0568E0C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0377" y="2843213"/>
              <a:ext cx="11112" cy="161925"/>
            </a:xfrm>
            <a:custGeom>
              <a:avLst/>
              <a:gdLst>
                <a:gd name="T0" fmla="*/ 4 w 9"/>
                <a:gd name="T1" fmla="*/ 0 h 124"/>
                <a:gd name="T2" fmla="*/ 0 w 9"/>
                <a:gd name="T3" fmla="*/ 4 h 124"/>
                <a:gd name="T4" fmla="*/ 0 w 9"/>
                <a:gd name="T5" fmla="*/ 119 h 124"/>
                <a:gd name="T6" fmla="*/ 4 w 9"/>
                <a:gd name="T7" fmla="*/ 124 h 124"/>
                <a:gd name="T8" fmla="*/ 9 w 9"/>
                <a:gd name="T9" fmla="*/ 119 h 124"/>
                <a:gd name="T10" fmla="*/ 9 w 9"/>
                <a:gd name="T11" fmla="*/ 4 h 124"/>
                <a:gd name="T12" fmla="*/ 4 w 9"/>
                <a:gd name="T13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4">
                  <a:moveTo>
                    <a:pt x="4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22"/>
                    <a:pt x="2" y="124"/>
                    <a:pt x="4" y="124"/>
                  </a:cubicBezTo>
                  <a:cubicBezTo>
                    <a:pt x="7" y="124"/>
                    <a:pt x="9" y="122"/>
                    <a:pt x="9" y="119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2"/>
                    <a:pt x="7" y="0"/>
                    <a:pt x="4" y="0"/>
                  </a:cubicBezTo>
                  <a:close/>
                </a:path>
              </a:pathLst>
            </a:custGeom>
            <a:solidFill>
              <a:srgbClr val="EE7F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2529">
              <a:extLst>
                <a:ext uri="{FF2B5EF4-FFF2-40B4-BE49-F238E27FC236}">
                  <a16:creationId xmlns:a16="http://schemas.microsoft.com/office/drawing/2014/main" id="{E93A1295-C61E-4791-9C72-3AF0D63DC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0227" y="2790826"/>
              <a:ext cx="11112" cy="214313"/>
            </a:xfrm>
            <a:custGeom>
              <a:avLst/>
              <a:gdLst>
                <a:gd name="T0" fmla="*/ 5 w 9"/>
                <a:gd name="T1" fmla="*/ 0 h 165"/>
                <a:gd name="T2" fmla="*/ 0 w 9"/>
                <a:gd name="T3" fmla="*/ 4 h 165"/>
                <a:gd name="T4" fmla="*/ 0 w 9"/>
                <a:gd name="T5" fmla="*/ 160 h 165"/>
                <a:gd name="T6" fmla="*/ 5 w 9"/>
                <a:gd name="T7" fmla="*/ 165 h 165"/>
                <a:gd name="T8" fmla="*/ 9 w 9"/>
                <a:gd name="T9" fmla="*/ 160 h 165"/>
                <a:gd name="T10" fmla="*/ 9 w 9"/>
                <a:gd name="T11" fmla="*/ 4 h 165"/>
                <a:gd name="T12" fmla="*/ 5 w 9"/>
                <a:gd name="T13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65">
                  <a:moveTo>
                    <a:pt x="5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0" y="163"/>
                    <a:pt x="2" y="165"/>
                    <a:pt x="5" y="165"/>
                  </a:cubicBezTo>
                  <a:cubicBezTo>
                    <a:pt x="7" y="165"/>
                    <a:pt x="9" y="163"/>
                    <a:pt x="9" y="160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2"/>
                    <a:pt x="7" y="0"/>
                    <a:pt x="5" y="0"/>
                  </a:cubicBezTo>
                  <a:close/>
                </a:path>
              </a:pathLst>
            </a:custGeom>
            <a:solidFill>
              <a:srgbClr val="EE7F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2530">
              <a:extLst>
                <a:ext uri="{FF2B5EF4-FFF2-40B4-BE49-F238E27FC236}">
                  <a16:creationId xmlns:a16="http://schemas.microsoft.com/office/drawing/2014/main" id="{B9F93FEA-FB33-4D7A-9A5B-120CE288FB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1664" y="2757488"/>
              <a:ext cx="12700" cy="247650"/>
            </a:xfrm>
            <a:custGeom>
              <a:avLst/>
              <a:gdLst>
                <a:gd name="T0" fmla="*/ 5 w 9"/>
                <a:gd name="T1" fmla="*/ 0 h 191"/>
                <a:gd name="T2" fmla="*/ 0 w 9"/>
                <a:gd name="T3" fmla="*/ 5 h 191"/>
                <a:gd name="T4" fmla="*/ 0 w 9"/>
                <a:gd name="T5" fmla="*/ 186 h 191"/>
                <a:gd name="T6" fmla="*/ 5 w 9"/>
                <a:gd name="T7" fmla="*/ 191 h 191"/>
                <a:gd name="T8" fmla="*/ 9 w 9"/>
                <a:gd name="T9" fmla="*/ 186 h 191"/>
                <a:gd name="T10" fmla="*/ 9 w 9"/>
                <a:gd name="T11" fmla="*/ 5 h 191"/>
                <a:gd name="T12" fmla="*/ 5 w 9"/>
                <a:gd name="T13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91">
                  <a:moveTo>
                    <a:pt x="5" y="0"/>
                  </a:moveTo>
                  <a:cubicBezTo>
                    <a:pt x="2" y="0"/>
                    <a:pt x="0" y="3"/>
                    <a:pt x="0" y="5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189"/>
                    <a:pt x="2" y="191"/>
                    <a:pt x="5" y="191"/>
                  </a:cubicBezTo>
                  <a:cubicBezTo>
                    <a:pt x="7" y="191"/>
                    <a:pt x="9" y="189"/>
                    <a:pt x="9" y="186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3"/>
                    <a:pt x="7" y="0"/>
                    <a:pt x="5" y="0"/>
                  </a:cubicBezTo>
                  <a:close/>
                </a:path>
              </a:pathLst>
            </a:custGeom>
            <a:solidFill>
              <a:srgbClr val="EE7F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2531">
              <a:extLst>
                <a:ext uri="{FF2B5EF4-FFF2-40B4-BE49-F238E27FC236}">
                  <a16:creationId xmlns:a16="http://schemas.microsoft.com/office/drawing/2014/main" id="{98E5A9F6-7EC8-4BA7-9E4C-12C3CF98D0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102" y="2751138"/>
              <a:ext cx="12700" cy="254000"/>
            </a:xfrm>
            <a:custGeom>
              <a:avLst/>
              <a:gdLst>
                <a:gd name="T0" fmla="*/ 4 w 9"/>
                <a:gd name="T1" fmla="*/ 0 h 195"/>
                <a:gd name="T2" fmla="*/ 0 w 9"/>
                <a:gd name="T3" fmla="*/ 5 h 195"/>
                <a:gd name="T4" fmla="*/ 0 w 9"/>
                <a:gd name="T5" fmla="*/ 190 h 195"/>
                <a:gd name="T6" fmla="*/ 4 w 9"/>
                <a:gd name="T7" fmla="*/ 195 h 195"/>
                <a:gd name="T8" fmla="*/ 9 w 9"/>
                <a:gd name="T9" fmla="*/ 190 h 195"/>
                <a:gd name="T10" fmla="*/ 9 w 9"/>
                <a:gd name="T11" fmla="*/ 5 h 195"/>
                <a:gd name="T12" fmla="*/ 4 w 9"/>
                <a:gd name="T1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95">
                  <a:moveTo>
                    <a:pt x="4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0" y="193"/>
                    <a:pt x="2" y="195"/>
                    <a:pt x="4" y="195"/>
                  </a:cubicBezTo>
                  <a:cubicBezTo>
                    <a:pt x="7" y="195"/>
                    <a:pt x="9" y="193"/>
                    <a:pt x="9" y="190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2"/>
                    <a:pt x="7" y="0"/>
                    <a:pt x="4" y="0"/>
                  </a:cubicBezTo>
                  <a:close/>
                </a:path>
              </a:pathLst>
            </a:custGeom>
            <a:solidFill>
              <a:srgbClr val="EE7F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1671E8A-6EBB-4C19-8DF2-BE3309CCDAB4}"/>
              </a:ext>
            </a:extLst>
          </p:cNvPr>
          <p:cNvSpPr txBox="1"/>
          <p:nvPr/>
        </p:nvSpPr>
        <p:spPr>
          <a:xfrm>
            <a:off x="8687490" y="2327930"/>
            <a:ext cx="2133272" cy="84638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100" dirty="0">
                <a:ea typeface="Calibri" panose="020F0502020204030204" pitchFamily="34" charset="0"/>
                <a:cs typeface="Times New Roman" panose="02020603050405020304" pitchFamily="18" charset="0"/>
              </a:rPr>
              <a:t>Проводится работа по формированию заявки на утверждение пятилетних тарифов и инвестиционной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3941178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23033" y="4186989"/>
            <a:ext cx="5038239" cy="1964575"/>
          </a:xfrm>
        </p:spPr>
        <p:txBody>
          <a:bodyPr/>
          <a:lstStyle/>
          <a:p>
            <a:r>
              <a:rPr lang="ru-RU" sz="6600" dirty="0"/>
              <a:t>Спасибо за внимание </a:t>
            </a:r>
            <a:endParaRPr lang="en-US" sz="6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/>
              <a:t>Энергетика</a:t>
            </a:r>
          </a:p>
        </p:txBody>
      </p:sp>
    </p:spTree>
    <p:extLst>
      <p:ext uri="{BB962C8B-B14F-4D97-AF65-F5344CB8AC3E}">
        <p14:creationId xmlns:p14="http://schemas.microsoft.com/office/powerpoint/2010/main" val="3060960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31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ru" dirty="0">
                <a:solidFill>
                  <a:srgbClr val="DB700F"/>
                </a:solidFill>
              </a:rPr>
              <a:t>Общие сведения </a:t>
            </a:r>
            <a:endParaRPr lang="en-US" dirty="0">
              <a:solidFill>
                <a:srgbClr val="DB700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6727" y="3732779"/>
            <a:ext cx="56191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spcBef>
                <a:spcPts val="300"/>
              </a:spcBef>
              <a:spcAft>
                <a:spcPts val="300"/>
              </a:spcAft>
            </a:pPr>
            <a:r>
              <a:rPr lang="ru-RU" sz="1600" b="1" dirty="0">
                <a:solidFill>
                  <a:prstClr val="black"/>
                </a:solidFill>
                <a:cs typeface="Times New Roman" panose="02020603050405020304" pitchFamily="18" charset="0"/>
              </a:rPr>
              <a:t>Вид используемого топлива:</a:t>
            </a:r>
          </a:p>
          <a:p>
            <a:pPr marL="285750" lvl="0" indent="-285750" algn="just" defTabSz="9144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cs typeface="Times New Roman" panose="02020603050405020304" pitchFamily="18" charset="0"/>
              </a:rPr>
              <a:t>Основное топливо - природный газ (газ на станцию подается по индивидуальной ветке от магистрального трубопровода Газли-Шымкент); </a:t>
            </a:r>
          </a:p>
          <a:p>
            <a:pPr marL="285750" lvl="0" indent="-285750" algn="just" defTabSz="9144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cs typeface="Times New Roman" panose="02020603050405020304" pitchFamily="18" charset="0"/>
              </a:rPr>
              <a:t>Резервное топливо – топочный мазут М-100.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1383" y="868079"/>
            <a:ext cx="11778260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indent="539750" algn="just"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prstClr val="black"/>
                </a:solidFill>
                <a:cs typeface="Times New Roman" panose="02020603050405020304" pitchFamily="18" charset="0"/>
              </a:rPr>
              <a:t>АО «3-Энергоорталык» - </a:t>
            </a:r>
            <a:r>
              <a:rPr lang="ru-RU" sz="1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энергоисточник</a:t>
            </a:r>
            <a:r>
              <a:rPr lang="ru-RU" sz="1600" dirty="0">
                <a:solidFill>
                  <a:prstClr val="black"/>
                </a:solidFill>
                <a:cs typeface="Times New Roman" panose="02020603050405020304" pitchFamily="18" charset="0"/>
              </a:rPr>
              <a:t> с комбинированным производством электрической и тепловой энергии. 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221382" y="1198211"/>
            <a:ext cx="5619182" cy="223907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lvl="0" algn="just" defTabSz="914400">
              <a:spcBef>
                <a:spcPts val="300"/>
              </a:spcBef>
              <a:spcAft>
                <a:spcPts val="300"/>
              </a:spcAft>
            </a:pPr>
            <a:r>
              <a:rPr lang="ru-RU" sz="1600" b="1" dirty="0">
                <a:solidFill>
                  <a:prstClr val="black"/>
                </a:solidFill>
                <a:cs typeface="Times New Roman" panose="02020603050405020304" pitchFamily="18" charset="0"/>
              </a:rPr>
              <a:t>Основные технические показатели:</a:t>
            </a:r>
          </a:p>
          <a:p>
            <a:pPr marL="285750" lvl="0" indent="-285750" algn="just" defTabSz="9144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cs typeface="Times New Roman" panose="02020603050405020304" pitchFamily="18" charset="0"/>
              </a:rPr>
              <a:t>Установленная электрическая мощность станции - 160 Мвт. </a:t>
            </a:r>
          </a:p>
          <a:p>
            <a:pPr marL="285750" lvl="0" indent="-285750" algn="just" defTabSz="9144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cs typeface="Times New Roman" panose="02020603050405020304" pitchFamily="18" charset="0"/>
              </a:rPr>
              <a:t>Рабочая мощность станции составляет до 75 МВт летом и до 140 МВт зимой.</a:t>
            </a:r>
          </a:p>
          <a:p>
            <a:pPr marL="285750" lvl="0" indent="-285750" algn="just" defTabSz="9144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cs typeface="Times New Roman" panose="02020603050405020304" pitchFamily="18" charset="0"/>
              </a:rPr>
              <a:t>Тепловая мощность станции позволяет выдавать до 500 Гкал/час тепла в горячей воде и до 205 т/час пара разных параметров (60 атм., 35 атм., 16 атм.). </a:t>
            </a:r>
            <a:endParaRPr lang="ru-RU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221382" y="5672263"/>
            <a:ext cx="11540825" cy="83099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indent="625475">
              <a:spcBef>
                <a:spcPts val="300"/>
              </a:spcBef>
              <a:spcAft>
                <a:spcPts val="300"/>
              </a:spcAft>
            </a:pPr>
            <a:r>
              <a:rPr lang="ru" sz="1600" dirty="0">
                <a:latin typeface="Arial" panose="020B0604020202020204" pitchFamily="34" charset="0"/>
                <a:cs typeface="Arial" panose="020B0604020202020204" pitchFamily="34" charset="0"/>
              </a:rPr>
              <a:t>АО «3-Энергоорталык» включено в местный раздел Государственного регистра субъектов естественных монополий по услуге «</a:t>
            </a:r>
            <a:r>
              <a:rPr lang="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производство тепловой энергии</a:t>
            </a:r>
            <a:r>
              <a:rPr lang="ru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" b="1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i="1" cap="small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приказ Департамента Комитета по регулированию естественных монополий и защите конкуренции МНЭ РК по ЮКО №304-ОД от 13 ноября 2015 года)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grpSp>
        <p:nvGrpSpPr>
          <p:cNvPr id="14" name="Group 488"/>
          <p:cNvGrpSpPr/>
          <p:nvPr/>
        </p:nvGrpSpPr>
        <p:grpSpPr>
          <a:xfrm>
            <a:off x="317500" y="5564144"/>
            <a:ext cx="371475" cy="371475"/>
            <a:chOff x="-2103438" y="3878264"/>
            <a:chExt cx="371475" cy="371475"/>
          </a:xfrm>
        </p:grpSpPr>
        <p:sp>
          <p:nvSpPr>
            <p:cNvPr id="15" name="Freeform 231"/>
            <p:cNvSpPr>
              <a:spLocks/>
            </p:cNvSpPr>
            <p:nvPr/>
          </p:nvSpPr>
          <p:spPr bwMode="auto">
            <a:xfrm>
              <a:off x="-2103438" y="4238626"/>
              <a:ext cx="101600" cy="11113"/>
            </a:xfrm>
            <a:custGeom>
              <a:avLst/>
              <a:gdLst>
                <a:gd name="T0" fmla="*/ 73 w 78"/>
                <a:gd name="T1" fmla="*/ 0 h 9"/>
                <a:gd name="T2" fmla="*/ 5 w 78"/>
                <a:gd name="T3" fmla="*/ 0 h 9"/>
                <a:gd name="T4" fmla="*/ 0 w 78"/>
                <a:gd name="T5" fmla="*/ 5 h 9"/>
                <a:gd name="T6" fmla="*/ 5 w 78"/>
                <a:gd name="T7" fmla="*/ 9 h 9"/>
                <a:gd name="T8" fmla="*/ 73 w 78"/>
                <a:gd name="T9" fmla="*/ 9 h 9"/>
                <a:gd name="T10" fmla="*/ 78 w 78"/>
                <a:gd name="T11" fmla="*/ 5 h 9"/>
                <a:gd name="T12" fmla="*/ 73 w 78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9">
                  <a:moveTo>
                    <a:pt x="7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73" y="9"/>
                    <a:pt x="73" y="9"/>
                    <a:pt x="73" y="9"/>
                  </a:cubicBezTo>
                  <a:cubicBezTo>
                    <a:pt x="76" y="9"/>
                    <a:pt x="78" y="7"/>
                    <a:pt x="78" y="5"/>
                  </a:cubicBezTo>
                  <a:cubicBezTo>
                    <a:pt x="78" y="2"/>
                    <a:pt x="76" y="0"/>
                    <a:pt x="73" y="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232"/>
            <p:cNvSpPr>
              <a:spLocks/>
            </p:cNvSpPr>
            <p:nvPr/>
          </p:nvSpPr>
          <p:spPr bwMode="auto">
            <a:xfrm>
              <a:off x="-1984376" y="4238626"/>
              <a:ext cx="82550" cy="11113"/>
            </a:xfrm>
            <a:custGeom>
              <a:avLst/>
              <a:gdLst>
                <a:gd name="T0" fmla="*/ 60 w 64"/>
                <a:gd name="T1" fmla="*/ 0 h 9"/>
                <a:gd name="T2" fmla="*/ 5 w 64"/>
                <a:gd name="T3" fmla="*/ 0 h 9"/>
                <a:gd name="T4" fmla="*/ 0 w 64"/>
                <a:gd name="T5" fmla="*/ 5 h 9"/>
                <a:gd name="T6" fmla="*/ 5 w 64"/>
                <a:gd name="T7" fmla="*/ 9 h 9"/>
                <a:gd name="T8" fmla="*/ 60 w 64"/>
                <a:gd name="T9" fmla="*/ 9 h 9"/>
                <a:gd name="T10" fmla="*/ 64 w 64"/>
                <a:gd name="T11" fmla="*/ 5 h 9"/>
                <a:gd name="T12" fmla="*/ 60 w 6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">
                  <a:moveTo>
                    <a:pt x="60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2" y="9"/>
                    <a:pt x="64" y="7"/>
                    <a:pt x="64" y="5"/>
                  </a:cubicBezTo>
                  <a:cubicBezTo>
                    <a:pt x="64" y="2"/>
                    <a:pt x="62" y="0"/>
                    <a:pt x="60" y="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233"/>
            <p:cNvSpPr>
              <a:spLocks/>
            </p:cNvSpPr>
            <p:nvPr/>
          </p:nvSpPr>
          <p:spPr bwMode="auto">
            <a:xfrm>
              <a:off x="-1827213" y="4238626"/>
              <a:ext cx="95250" cy="11113"/>
            </a:xfrm>
            <a:custGeom>
              <a:avLst/>
              <a:gdLst>
                <a:gd name="T0" fmla="*/ 67 w 72"/>
                <a:gd name="T1" fmla="*/ 0 h 9"/>
                <a:gd name="T2" fmla="*/ 5 w 72"/>
                <a:gd name="T3" fmla="*/ 0 h 9"/>
                <a:gd name="T4" fmla="*/ 0 w 72"/>
                <a:gd name="T5" fmla="*/ 5 h 9"/>
                <a:gd name="T6" fmla="*/ 5 w 72"/>
                <a:gd name="T7" fmla="*/ 9 h 9"/>
                <a:gd name="T8" fmla="*/ 67 w 72"/>
                <a:gd name="T9" fmla="*/ 9 h 9"/>
                <a:gd name="T10" fmla="*/ 72 w 72"/>
                <a:gd name="T11" fmla="*/ 5 h 9"/>
                <a:gd name="T12" fmla="*/ 67 w 72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9">
                  <a:moveTo>
                    <a:pt x="67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0" y="9"/>
                    <a:pt x="72" y="7"/>
                    <a:pt x="72" y="5"/>
                  </a:cubicBezTo>
                  <a:cubicBezTo>
                    <a:pt x="72" y="2"/>
                    <a:pt x="70" y="0"/>
                    <a:pt x="67" y="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34"/>
            <p:cNvSpPr>
              <a:spLocks/>
            </p:cNvSpPr>
            <p:nvPr/>
          </p:nvSpPr>
          <p:spPr bwMode="auto">
            <a:xfrm>
              <a:off x="-1882776" y="4238626"/>
              <a:ext cx="38100" cy="11113"/>
            </a:xfrm>
            <a:custGeom>
              <a:avLst/>
              <a:gdLst>
                <a:gd name="T0" fmla="*/ 25 w 29"/>
                <a:gd name="T1" fmla="*/ 0 h 9"/>
                <a:gd name="T2" fmla="*/ 5 w 29"/>
                <a:gd name="T3" fmla="*/ 0 h 9"/>
                <a:gd name="T4" fmla="*/ 0 w 29"/>
                <a:gd name="T5" fmla="*/ 5 h 9"/>
                <a:gd name="T6" fmla="*/ 5 w 29"/>
                <a:gd name="T7" fmla="*/ 9 h 9"/>
                <a:gd name="T8" fmla="*/ 25 w 29"/>
                <a:gd name="T9" fmla="*/ 9 h 9"/>
                <a:gd name="T10" fmla="*/ 29 w 29"/>
                <a:gd name="T11" fmla="*/ 5 h 9"/>
                <a:gd name="T12" fmla="*/ 25 w 2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9">
                  <a:moveTo>
                    <a:pt x="2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7" y="9"/>
                    <a:pt x="29" y="7"/>
                    <a:pt x="29" y="5"/>
                  </a:cubicBezTo>
                  <a:cubicBezTo>
                    <a:pt x="29" y="2"/>
                    <a:pt x="27" y="0"/>
                    <a:pt x="25" y="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35"/>
            <p:cNvSpPr>
              <a:spLocks/>
            </p:cNvSpPr>
            <p:nvPr/>
          </p:nvSpPr>
          <p:spPr bwMode="auto">
            <a:xfrm>
              <a:off x="-1935163" y="3990976"/>
              <a:ext cx="169863" cy="234950"/>
            </a:xfrm>
            <a:custGeom>
              <a:avLst/>
              <a:gdLst>
                <a:gd name="T0" fmla="*/ 121 w 130"/>
                <a:gd name="T1" fmla="*/ 178 h 181"/>
                <a:gd name="T2" fmla="*/ 125 w 130"/>
                <a:gd name="T3" fmla="*/ 181 h 181"/>
                <a:gd name="T4" fmla="*/ 126 w 130"/>
                <a:gd name="T5" fmla="*/ 180 h 181"/>
                <a:gd name="T6" fmla="*/ 129 w 130"/>
                <a:gd name="T7" fmla="*/ 175 h 181"/>
                <a:gd name="T8" fmla="*/ 114 w 130"/>
                <a:gd name="T9" fmla="*/ 4 h 181"/>
                <a:gd name="T10" fmla="*/ 113 w 130"/>
                <a:gd name="T11" fmla="*/ 1 h 181"/>
                <a:gd name="T12" fmla="*/ 110 w 130"/>
                <a:gd name="T13" fmla="*/ 0 h 181"/>
                <a:gd name="T14" fmla="*/ 5 w 130"/>
                <a:gd name="T15" fmla="*/ 0 h 181"/>
                <a:gd name="T16" fmla="*/ 0 w 130"/>
                <a:gd name="T17" fmla="*/ 4 h 181"/>
                <a:gd name="T18" fmla="*/ 0 w 130"/>
                <a:gd name="T19" fmla="*/ 34 h 181"/>
                <a:gd name="T20" fmla="*/ 5 w 130"/>
                <a:gd name="T21" fmla="*/ 38 h 181"/>
                <a:gd name="T22" fmla="*/ 93 w 130"/>
                <a:gd name="T23" fmla="*/ 38 h 181"/>
                <a:gd name="T24" fmla="*/ 98 w 130"/>
                <a:gd name="T25" fmla="*/ 34 h 181"/>
                <a:gd name="T26" fmla="*/ 93 w 130"/>
                <a:gd name="T27" fmla="*/ 29 h 181"/>
                <a:gd name="T28" fmla="*/ 10 w 130"/>
                <a:gd name="T29" fmla="*/ 29 h 181"/>
                <a:gd name="T30" fmla="*/ 10 w 130"/>
                <a:gd name="T31" fmla="*/ 9 h 181"/>
                <a:gd name="T32" fmla="*/ 105 w 130"/>
                <a:gd name="T33" fmla="*/ 9 h 181"/>
                <a:gd name="T34" fmla="*/ 121 w 130"/>
                <a:gd name="T35" fmla="*/ 17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0" h="181">
                  <a:moveTo>
                    <a:pt x="121" y="178"/>
                  </a:moveTo>
                  <a:cubicBezTo>
                    <a:pt x="121" y="180"/>
                    <a:pt x="123" y="181"/>
                    <a:pt x="125" y="181"/>
                  </a:cubicBezTo>
                  <a:cubicBezTo>
                    <a:pt x="125" y="181"/>
                    <a:pt x="126" y="181"/>
                    <a:pt x="126" y="180"/>
                  </a:cubicBezTo>
                  <a:cubicBezTo>
                    <a:pt x="129" y="180"/>
                    <a:pt x="130" y="177"/>
                    <a:pt x="129" y="175"/>
                  </a:cubicBezTo>
                  <a:cubicBezTo>
                    <a:pt x="112" y="123"/>
                    <a:pt x="114" y="5"/>
                    <a:pt x="114" y="4"/>
                  </a:cubicBezTo>
                  <a:cubicBezTo>
                    <a:pt x="114" y="3"/>
                    <a:pt x="114" y="2"/>
                    <a:pt x="113" y="1"/>
                  </a:cubicBezTo>
                  <a:cubicBezTo>
                    <a:pt x="112" y="0"/>
                    <a:pt x="111" y="0"/>
                    <a:pt x="11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93" y="38"/>
                    <a:pt x="93" y="38"/>
                    <a:pt x="93" y="38"/>
                  </a:cubicBezTo>
                  <a:cubicBezTo>
                    <a:pt x="96" y="38"/>
                    <a:pt x="98" y="36"/>
                    <a:pt x="98" y="34"/>
                  </a:cubicBezTo>
                  <a:cubicBezTo>
                    <a:pt x="98" y="31"/>
                    <a:pt x="96" y="29"/>
                    <a:pt x="93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105" y="32"/>
                    <a:pt x="104" y="130"/>
                    <a:pt x="121" y="178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36"/>
            <p:cNvSpPr>
              <a:spLocks/>
            </p:cNvSpPr>
            <p:nvPr/>
          </p:nvSpPr>
          <p:spPr bwMode="auto">
            <a:xfrm>
              <a:off x="-2039938" y="4014789"/>
              <a:ext cx="119063" cy="211138"/>
            </a:xfrm>
            <a:custGeom>
              <a:avLst/>
              <a:gdLst>
                <a:gd name="T0" fmla="*/ 71 w 91"/>
                <a:gd name="T1" fmla="*/ 163 h 163"/>
                <a:gd name="T2" fmla="*/ 72 w 91"/>
                <a:gd name="T3" fmla="*/ 163 h 163"/>
                <a:gd name="T4" fmla="*/ 76 w 91"/>
                <a:gd name="T5" fmla="*/ 159 h 163"/>
                <a:gd name="T6" fmla="*/ 91 w 91"/>
                <a:gd name="T7" fmla="*/ 35 h 163"/>
                <a:gd name="T8" fmla="*/ 90 w 91"/>
                <a:gd name="T9" fmla="*/ 32 h 163"/>
                <a:gd name="T10" fmla="*/ 87 w 91"/>
                <a:gd name="T11" fmla="*/ 30 h 163"/>
                <a:gd name="T12" fmla="*/ 9 w 91"/>
                <a:gd name="T13" fmla="*/ 30 h 163"/>
                <a:gd name="T14" fmla="*/ 9 w 91"/>
                <a:gd name="T15" fmla="*/ 9 h 163"/>
                <a:gd name="T16" fmla="*/ 66 w 91"/>
                <a:gd name="T17" fmla="*/ 9 h 163"/>
                <a:gd name="T18" fmla="*/ 71 w 91"/>
                <a:gd name="T19" fmla="*/ 5 h 163"/>
                <a:gd name="T20" fmla="*/ 66 w 91"/>
                <a:gd name="T21" fmla="*/ 0 h 163"/>
                <a:gd name="T22" fmla="*/ 4 w 91"/>
                <a:gd name="T23" fmla="*/ 0 h 163"/>
                <a:gd name="T24" fmla="*/ 0 w 91"/>
                <a:gd name="T25" fmla="*/ 5 h 163"/>
                <a:gd name="T26" fmla="*/ 0 w 91"/>
                <a:gd name="T27" fmla="*/ 35 h 163"/>
                <a:gd name="T28" fmla="*/ 4 w 91"/>
                <a:gd name="T29" fmla="*/ 40 h 163"/>
                <a:gd name="T30" fmla="*/ 82 w 91"/>
                <a:gd name="T31" fmla="*/ 40 h 163"/>
                <a:gd name="T32" fmla="*/ 68 w 91"/>
                <a:gd name="T33" fmla="*/ 157 h 163"/>
                <a:gd name="T34" fmla="*/ 71 w 91"/>
                <a:gd name="T35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" h="163">
                  <a:moveTo>
                    <a:pt x="71" y="163"/>
                  </a:moveTo>
                  <a:cubicBezTo>
                    <a:pt x="71" y="163"/>
                    <a:pt x="72" y="163"/>
                    <a:pt x="72" y="163"/>
                  </a:cubicBezTo>
                  <a:cubicBezTo>
                    <a:pt x="74" y="163"/>
                    <a:pt x="76" y="161"/>
                    <a:pt x="76" y="159"/>
                  </a:cubicBezTo>
                  <a:cubicBezTo>
                    <a:pt x="91" y="112"/>
                    <a:pt x="91" y="38"/>
                    <a:pt x="91" y="35"/>
                  </a:cubicBezTo>
                  <a:cubicBezTo>
                    <a:pt x="91" y="34"/>
                    <a:pt x="91" y="33"/>
                    <a:pt x="90" y="32"/>
                  </a:cubicBezTo>
                  <a:cubicBezTo>
                    <a:pt x="89" y="31"/>
                    <a:pt x="88" y="30"/>
                    <a:pt x="87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66" y="9"/>
                    <a:pt x="66" y="9"/>
                    <a:pt x="66" y="9"/>
                  </a:cubicBezTo>
                  <a:cubicBezTo>
                    <a:pt x="69" y="9"/>
                    <a:pt x="71" y="7"/>
                    <a:pt x="71" y="5"/>
                  </a:cubicBezTo>
                  <a:cubicBezTo>
                    <a:pt x="71" y="2"/>
                    <a:pt x="69" y="0"/>
                    <a:pt x="6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2" y="40"/>
                    <a:pt x="4" y="40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57"/>
                    <a:pt x="80" y="118"/>
                    <a:pt x="68" y="157"/>
                  </a:cubicBezTo>
                  <a:cubicBezTo>
                    <a:pt x="67" y="159"/>
                    <a:pt x="68" y="162"/>
                    <a:pt x="71" y="163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37"/>
            <p:cNvSpPr>
              <a:spLocks/>
            </p:cNvSpPr>
            <p:nvPr/>
          </p:nvSpPr>
          <p:spPr bwMode="auto">
            <a:xfrm>
              <a:off x="-2070101" y="4073526"/>
              <a:ext cx="44450" cy="152400"/>
            </a:xfrm>
            <a:custGeom>
              <a:avLst/>
              <a:gdLst>
                <a:gd name="T0" fmla="*/ 3 w 34"/>
                <a:gd name="T1" fmla="*/ 116 h 117"/>
                <a:gd name="T2" fmla="*/ 6 w 34"/>
                <a:gd name="T3" fmla="*/ 117 h 117"/>
                <a:gd name="T4" fmla="*/ 10 w 34"/>
                <a:gd name="T5" fmla="*/ 114 h 117"/>
                <a:gd name="T6" fmla="*/ 34 w 34"/>
                <a:gd name="T7" fmla="*/ 5 h 117"/>
                <a:gd name="T8" fmla="*/ 30 w 34"/>
                <a:gd name="T9" fmla="*/ 0 h 117"/>
                <a:gd name="T10" fmla="*/ 25 w 34"/>
                <a:gd name="T11" fmla="*/ 4 h 117"/>
                <a:gd name="T12" fmla="*/ 2 w 34"/>
                <a:gd name="T13" fmla="*/ 110 h 117"/>
                <a:gd name="T14" fmla="*/ 3 w 34"/>
                <a:gd name="T15" fmla="*/ 11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117">
                  <a:moveTo>
                    <a:pt x="3" y="116"/>
                  </a:moveTo>
                  <a:cubicBezTo>
                    <a:pt x="4" y="117"/>
                    <a:pt x="5" y="117"/>
                    <a:pt x="6" y="117"/>
                  </a:cubicBezTo>
                  <a:cubicBezTo>
                    <a:pt x="7" y="117"/>
                    <a:pt x="9" y="116"/>
                    <a:pt x="10" y="114"/>
                  </a:cubicBezTo>
                  <a:cubicBezTo>
                    <a:pt x="32" y="75"/>
                    <a:pt x="34" y="7"/>
                    <a:pt x="34" y="5"/>
                  </a:cubicBezTo>
                  <a:cubicBezTo>
                    <a:pt x="34" y="2"/>
                    <a:pt x="32" y="0"/>
                    <a:pt x="30" y="0"/>
                  </a:cubicBezTo>
                  <a:cubicBezTo>
                    <a:pt x="27" y="0"/>
                    <a:pt x="25" y="2"/>
                    <a:pt x="25" y="4"/>
                  </a:cubicBezTo>
                  <a:cubicBezTo>
                    <a:pt x="25" y="5"/>
                    <a:pt x="23" y="73"/>
                    <a:pt x="2" y="110"/>
                  </a:cubicBezTo>
                  <a:cubicBezTo>
                    <a:pt x="0" y="112"/>
                    <a:pt x="1" y="115"/>
                    <a:pt x="3" y="116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38"/>
            <p:cNvSpPr>
              <a:spLocks/>
            </p:cNvSpPr>
            <p:nvPr/>
          </p:nvSpPr>
          <p:spPr bwMode="auto">
            <a:xfrm>
              <a:off x="-1935163" y="3878264"/>
              <a:ext cx="173038" cy="101600"/>
            </a:xfrm>
            <a:custGeom>
              <a:avLst/>
              <a:gdLst>
                <a:gd name="T0" fmla="*/ 3 w 133"/>
                <a:gd name="T1" fmla="*/ 59 h 78"/>
                <a:gd name="T2" fmla="*/ 26 w 133"/>
                <a:gd name="T3" fmla="*/ 77 h 78"/>
                <a:gd name="T4" fmla="*/ 48 w 133"/>
                <a:gd name="T5" fmla="*/ 53 h 78"/>
                <a:gd name="T6" fmla="*/ 45 w 133"/>
                <a:gd name="T7" fmla="*/ 48 h 78"/>
                <a:gd name="T8" fmla="*/ 39 w 133"/>
                <a:gd name="T9" fmla="*/ 51 h 78"/>
                <a:gd name="T10" fmla="*/ 26 w 133"/>
                <a:gd name="T11" fmla="*/ 68 h 78"/>
                <a:gd name="T12" fmla="*/ 11 w 133"/>
                <a:gd name="T13" fmla="*/ 57 h 78"/>
                <a:gd name="T14" fmla="*/ 23 w 133"/>
                <a:gd name="T15" fmla="*/ 39 h 78"/>
                <a:gd name="T16" fmla="*/ 26 w 133"/>
                <a:gd name="T17" fmla="*/ 33 h 78"/>
                <a:gd name="T18" fmla="*/ 30 w 133"/>
                <a:gd name="T19" fmla="*/ 20 h 78"/>
                <a:gd name="T20" fmla="*/ 42 w 133"/>
                <a:gd name="T21" fmla="*/ 23 h 78"/>
                <a:gd name="T22" fmla="*/ 47 w 133"/>
                <a:gd name="T23" fmla="*/ 25 h 78"/>
                <a:gd name="T24" fmla="*/ 51 w 133"/>
                <a:gd name="T25" fmla="*/ 22 h 78"/>
                <a:gd name="T26" fmla="*/ 77 w 133"/>
                <a:gd name="T27" fmla="*/ 11 h 78"/>
                <a:gd name="T28" fmla="*/ 97 w 133"/>
                <a:gd name="T29" fmla="*/ 38 h 78"/>
                <a:gd name="T30" fmla="*/ 99 w 133"/>
                <a:gd name="T31" fmla="*/ 42 h 78"/>
                <a:gd name="T32" fmla="*/ 104 w 133"/>
                <a:gd name="T33" fmla="*/ 42 h 78"/>
                <a:gd name="T34" fmla="*/ 116 w 133"/>
                <a:gd name="T35" fmla="*/ 42 h 78"/>
                <a:gd name="T36" fmla="*/ 122 w 133"/>
                <a:gd name="T37" fmla="*/ 57 h 78"/>
                <a:gd name="T38" fmla="*/ 107 w 133"/>
                <a:gd name="T39" fmla="*/ 69 h 78"/>
                <a:gd name="T40" fmla="*/ 104 w 133"/>
                <a:gd name="T41" fmla="*/ 75 h 78"/>
                <a:gd name="T42" fmla="*/ 108 w 133"/>
                <a:gd name="T43" fmla="*/ 78 h 78"/>
                <a:gd name="T44" fmla="*/ 109 w 133"/>
                <a:gd name="T45" fmla="*/ 78 h 78"/>
                <a:gd name="T46" fmla="*/ 131 w 133"/>
                <a:gd name="T47" fmla="*/ 59 h 78"/>
                <a:gd name="T48" fmla="*/ 121 w 133"/>
                <a:gd name="T49" fmla="*/ 35 h 78"/>
                <a:gd name="T50" fmla="*/ 106 w 133"/>
                <a:gd name="T51" fmla="*/ 32 h 78"/>
                <a:gd name="T52" fmla="*/ 79 w 133"/>
                <a:gd name="T53" fmla="*/ 2 h 78"/>
                <a:gd name="T54" fmla="*/ 45 w 133"/>
                <a:gd name="T55" fmla="*/ 13 h 78"/>
                <a:gd name="T56" fmla="*/ 25 w 133"/>
                <a:gd name="T57" fmla="*/ 12 h 78"/>
                <a:gd name="T58" fmla="*/ 16 w 133"/>
                <a:gd name="T59" fmla="*/ 32 h 78"/>
                <a:gd name="T60" fmla="*/ 3 w 133"/>
                <a:gd name="T61" fmla="*/ 5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33" h="78">
                  <a:moveTo>
                    <a:pt x="3" y="59"/>
                  </a:moveTo>
                  <a:cubicBezTo>
                    <a:pt x="5" y="69"/>
                    <a:pt x="15" y="77"/>
                    <a:pt x="26" y="77"/>
                  </a:cubicBezTo>
                  <a:cubicBezTo>
                    <a:pt x="31" y="77"/>
                    <a:pt x="44" y="75"/>
                    <a:pt x="48" y="53"/>
                  </a:cubicBezTo>
                  <a:cubicBezTo>
                    <a:pt x="49" y="51"/>
                    <a:pt x="47" y="48"/>
                    <a:pt x="45" y="48"/>
                  </a:cubicBezTo>
                  <a:cubicBezTo>
                    <a:pt x="42" y="47"/>
                    <a:pt x="40" y="49"/>
                    <a:pt x="39" y="51"/>
                  </a:cubicBezTo>
                  <a:cubicBezTo>
                    <a:pt x="37" y="62"/>
                    <a:pt x="32" y="68"/>
                    <a:pt x="26" y="68"/>
                  </a:cubicBezTo>
                  <a:cubicBezTo>
                    <a:pt x="19" y="68"/>
                    <a:pt x="13" y="63"/>
                    <a:pt x="11" y="57"/>
                  </a:cubicBezTo>
                  <a:cubicBezTo>
                    <a:pt x="10" y="50"/>
                    <a:pt x="14" y="44"/>
                    <a:pt x="23" y="39"/>
                  </a:cubicBezTo>
                  <a:cubicBezTo>
                    <a:pt x="25" y="38"/>
                    <a:pt x="26" y="35"/>
                    <a:pt x="26" y="33"/>
                  </a:cubicBezTo>
                  <a:cubicBezTo>
                    <a:pt x="22" y="25"/>
                    <a:pt x="27" y="21"/>
                    <a:pt x="30" y="20"/>
                  </a:cubicBezTo>
                  <a:cubicBezTo>
                    <a:pt x="34" y="18"/>
                    <a:pt x="39" y="19"/>
                    <a:pt x="42" y="23"/>
                  </a:cubicBezTo>
                  <a:cubicBezTo>
                    <a:pt x="43" y="25"/>
                    <a:pt x="45" y="26"/>
                    <a:pt x="47" y="25"/>
                  </a:cubicBezTo>
                  <a:cubicBezTo>
                    <a:pt x="49" y="25"/>
                    <a:pt x="50" y="24"/>
                    <a:pt x="51" y="22"/>
                  </a:cubicBezTo>
                  <a:cubicBezTo>
                    <a:pt x="53" y="15"/>
                    <a:pt x="66" y="9"/>
                    <a:pt x="77" y="11"/>
                  </a:cubicBezTo>
                  <a:cubicBezTo>
                    <a:pt x="83" y="12"/>
                    <a:pt x="97" y="17"/>
                    <a:pt x="97" y="38"/>
                  </a:cubicBezTo>
                  <a:cubicBezTo>
                    <a:pt x="97" y="40"/>
                    <a:pt x="98" y="41"/>
                    <a:pt x="99" y="42"/>
                  </a:cubicBezTo>
                  <a:cubicBezTo>
                    <a:pt x="100" y="43"/>
                    <a:pt x="102" y="43"/>
                    <a:pt x="104" y="42"/>
                  </a:cubicBezTo>
                  <a:cubicBezTo>
                    <a:pt x="109" y="39"/>
                    <a:pt x="113" y="40"/>
                    <a:pt x="116" y="42"/>
                  </a:cubicBezTo>
                  <a:cubicBezTo>
                    <a:pt x="121" y="46"/>
                    <a:pt x="123" y="52"/>
                    <a:pt x="122" y="57"/>
                  </a:cubicBezTo>
                  <a:cubicBezTo>
                    <a:pt x="121" y="63"/>
                    <a:pt x="116" y="67"/>
                    <a:pt x="107" y="69"/>
                  </a:cubicBezTo>
                  <a:cubicBezTo>
                    <a:pt x="105" y="70"/>
                    <a:pt x="103" y="72"/>
                    <a:pt x="104" y="75"/>
                  </a:cubicBezTo>
                  <a:cubicBezTo>
                    <a:pt x="104" y="77"/>
                    <a:pt x="106" y="78"/>
                    <a:pt x="108" y="78"/>
                  </a:cubicBezTo>
                  <a:cubicBezTo>
                    <a:pt x="109" y="78"/>
                    <a:pt x="109" y="78"/>
                    <a:pt x="109" y="78"/>
                  </a:cubicBezTo>
                  <a:cubicBezTo>
                    <a:pt x="121" y="76"/>
                    <a:pt x="129" y="69"/>
                    <a:pt x="131" y="59"/>
                  </a:cubicBezTo>
                  <a:cubicBezTo>
                    <a:pt x="133" y="50"/>
                    <a:pt x="129" y="40"/>
                    <a:pt x="121" y="35"/>
                  </a:cubicBezTo>
                  <a:cubicBezTo>
                    <a:pt x="117" y="31"/>
                    <a:pt x="111" y="30"/>
                    <a:pt x="106" y="32"/>
                  </a:cubicBezTo>
                  <a:cubicBezTo>
                    <a:pt x="104" y="16"/>
                    <a:pt x="94" y="5"/>
                    <a:pt x="79" y="2"/>
                  </a:cubicBezTo>
                  <a:cubicBezTo>
                    <a:pt x="65" y="0"/>
                    <a:pt x="52" y="5"/>
                    <a:pt x="45" y="13"/>
                  </a:cubicBezTo>
                  <a:cubicBezTo>
                    <a:pt x="40" y="9"/>
                    <a:pt x="32" y="9"/>
                    <a:pt x="25" y="12"/>
                  </a:cubicBezTo>
                  <a:cubicBezTo>
                    <a:pt x="19" y="15"/>
                    <a:pt x="14" y="22"/>
                    <a:pt x="16" y="32"/>
                  </a:cubicBezTo>
                  <a:cubicBezTo>
                    <a:pt x="5" y="39"/>
                    <a:pt x="0" y="49"/>
                    <a:pt x="3" y="59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39"/>
            <p:cNvSpPr>
              <a:spLocks/>
            </p:cNvSpPr>
            <p:nvPr/>
          </p:nvSpPr>
          <p:spPr bwMode="auto">
            <a:xfrm>
              <a:off x="-2062163" y="3881439"/>
              <a:ext cx="131763" cy="120650"/>
            </a:xfrm>
            <a:custGeom>
              <a:avLst/>
              <a:gdLst>
                <a:gd name="T0" fmla="*/ 13 w 102"/>
                <a:gd name="T1" fmla="*/ 90 h 93"/>
                <a:gd name="T2" fmla="*/ 22 w 102"/>
                <a:gd name="T3" fmla="*/ 93 h 93"/>
                <a:gd name="T4" fmla="*/ 27 w 102"/>
                <a:gd name="T5" fmla="*/ 92 h 93"/>
                <a:gd name="T6" fmla="*/ 29 w 102"/>
                <a:gd name="T7" fmla="*/ 86 h 93"/>
                <a:gd name="T8" fmla="*/ 23 w 102"/>
                <a:gd name="T9" fmla="*/ 84 h 93"/>
                <a:gd name="T10" fmla="*/ 18 w 102"/>
                <a:gd name="T11" fmla="*/ 82 h 93"/>
                <a:gd name="T12" fmla="*/ 11 w 102"/>
                <a:gd name="T13" fmla="*/ 67 h 93"/>
                <a:gd name="T14" fmla="*/ 25 w 102"/>
                <a:gd name="T15" fmla="*/ 54 h 93"/>
                <a:gd name="T16" fmla="*/ 28 w 102"/>
                <a:gd name="T17" fmla="*/ 52 h 93"/>
                <a:gd name="T18" fmla="*/ 28 w 102"/>
                <a:gd name="T19" fmla="*/ 49 h 93"/>
                <a:gd name="T20" fmla="*/ 37 w 102"/>
                <a:gd name="T21" fmla="*/ 21 h 93"/>
                <a:gd name="T22" fmla="*/ 60 w 102"/>
                <a:gd name="T23" fmla="*/ 22 h 93"/>
                <a:gd name="T24" fmla="*/ 65 w 102"/>
                <a:gd name="T25" fmla="*/ 24 h 93"/>
                <a:gd name="T26" fmla="*/ 68 w 102"/>
                <a:gd name="T27" fmla="*/ 21 h 93"/>
                <a:gd name="T28" fmla="*/ 81 w 102"/>
                <a:gd name="T29" fmla="*/ 9 h 93"/>
                <a:gd name="T30" fmla="*/ 92 w 102"/>
                <a:gd name="T31" fmla="*/ 22 h 93"/>
                <a:gd name="T32" fmla="*/ 98 w 102"/>
                <a:gd name="T33" fmla="*/ 25 h 93"/>
                <a:gd name="T34" fmla="*/ 101 w 102"/>
                <a:gd name="T35" fmla="*/ 19 h 93"/>
                <a:gd name="T36" fmla="*/ 81 w 102"/>
                <a:gd name="T37" fmla="*/ 0 h 93"/>
                <a:gd name="T38" fmla="*/ 62 w 102"/>
                <a:gd name="T39" fmla="*/ 12 h 93"/>
                <a:gd name="T40" fmla="*/ 33 w 102"/>
                <a:gd name="T41" fmla="*/ 13 h 93"/>
                <a:gd name="T42" fmla="*/ 18 w 102"/>
                <a:gd name="T43" fmla="*/ 48 h 93"/>
                <a:gd name="T44" fmla="*/ 2 w 102"/>
                <a:gd name="T45" fmla="*/ 66 h 93"/>
                <a:gd name="T46" fmla="*/ 13 w 102"/>
                <a:gd name="T47" fmla="*/ 9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2" h="93">
                  <a:moveTo>
                    <a:pt x="13" y="90"/>
                  </a:moveTo>
                  <a:cubicBezTo>
                    <a:pt x="16" y="92"/>
                    <a:pt x="19" y="93"/>
                    <a:pt x="22" y="93"/>
                  </a:cubicBezTo>
                  <a:cubicBezTo>
                    <a:pt x="24" y="93"/>
                    <a:pt x="25" y="93"/>
                    <a:pt x="27" y="92"/>
                  </a:cubicBezTo>
                  <a:cubicBezTo>
                    <a:pt x="29" y="91"/>
                    <a:pt x="30" y="89"/>
                    <a:pt x="29" y="86"/>
                  </a:cubicBezTo>
                  <a:cubicBezTo>
                    <a:pt x="28" y="84"/>
                    <a:pt x="25" y="83"/>
                    <a:pt x="23" y="84"/>
                  </a:cubicBezTo>
                  <a:cubicBezTo>
                    <a:pt x="22" y="84"/>
                    <a:pt x="20" y="84"/>
                    <a:pt x="18" y="82"/>
                  </a:cubicBezTo>
                  <a:cubicBezTo>
                    <a:pt x="14" y="79"/>
                    <a:pt x="10" y="73"/>
                    <a:pt x="11" y="67"/>
                  </a:cubicBezTo>
                  <a:cubicBezTo>
                    <a:pt x="12" y="61"/>
                    <a:pt x="19" y="57"/>
                    <a:pt x="25" y="54"/>
                  </a:cubicBezTo>
                  <a:cubicBezTo>
                    <a:pt x="26" y="54"/>
                    <a:pt x="27" y="53"/>
                    <a:pt x="28" y="52"/>
                  </a:cubicBezTo>
                  <a:cubicBezTo>
                    <a:pt x="28" y="51"/>
                    <a:pt x="28" y="50"/>
                    <a:pt x="28" y="49"/>
                  </a:cubicBezTo>
                  <a:cubicBezTo>
                    <a:pt x="22" y="32"/>
                    <a:pt x="31" y="24"/>
                    <a:pt x="37" y="21"/>
                  </a:cubicBezTo>
                  <a:cubicBezTo>
                    <a:pt x="47" y="17"/>
                    <a:pt x="58" y="18"/>
                    <a:pt x="60" y="22"/>
                  </a:cubicBezTo>
                  <a:cubicBezTo>
                    <a:pt x="61" y="23"/>
                    <a:pt x="63" y="24"/>
                    <a:pt x="65" y="24"/>
                  </a:cubicBezTo>
                  <a:cubicBezTo>
                    <a:pt x="66" y="23"/>
                    <a:pt x="68" y="22"/>
                    <a:pt x="68" y="21"/>
                  </a:cubicBezTo>
                  <a:cubicBezTo>
                    <a:pt x="71" y="13"/>
                    <a:pt x="76" y="9"/>
                    <a:pt x="81" y="9"/>
                  </a:cubicBezTo>
                  <a:cubicBezTo>
                    <a:pt x="86" y="10"/>
                    <a:pt x="91" y="14"/>
                    <a:pt x="92" y="22"/>
                  </a:cubicBezTo>
                  <a:cubicBezTo>
                    <a:pt x="93" y="24"/>
                    <a:pt x="96" y="26"/>
                    <a:pt x="98" y="25"/>
                  </a:cubicBezTo>
                  <a:cubicBezTo>
                    <a:pt x="101" y="24"/>
                    <a:pt x="102" y="22"/>
                    <a:pt x="101" y="19"/>
                  </a:cubicBezTo>
                  <a:cubicBezTo>
                    <a:pt x="98" y="8"/>
                    <a:pt x="91" y="0"/>
                    <a:pt x="81" y="0"/>
                  </a:cubicBezTo>
                  <a:cubicBezTo>
                    <a:pt x="74" y="0"/>
                    <a:pt x="67" y="4"/>
                    <a:pt x="62" y="12"/>
                  </a:cubicBezTo>
                  <a:cubicBezTo>
                    <a:pt x="55" y="7"/>
                    <a:pt x="42" y="8"/>
                    <a:pt x="33" y="13"/>
                  </a:cubicBezTo>
                  <a:cubicBezTo>
                    <a:pt x="22" y="18"/>
                    <a:pt x="13" y="30"/>
                    <a:pt x="18" y="48"/>
                  </a:cubicBezTo>
                  <a:cubicBezTo>
                    <a:pt x="6" y="53"/>
                    <a:pt x="2" y="61"/>
                    <a:pt x="2" y="66"/>
                  </a:cubicBezTo>
                  <a:cubicBezTo>
                    <a:pt x="0" y="76"/>
                    <a:pt x="6" y="85"/>
                    <a:pt x="13" y="9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40"/>
            <p:cNvSpPr>
              <a:spLocks/>
            </p:cNvSpPr>
            <p:nvPr/>
          </p:nvSpPr>
          <p:spPr bwMode="auto">
            <a:xfrm>
              <a:off x="-1851026" y="3940176"/>
              <a:ext cx="44450" cy="26988"/>
            </a:xfrm>
            <a:custGeom>
              <a:avLst/>
              <a:gdLst>
                <a:gd name="T0" fmla="*/ 9 w 34"/>
                <a:gd name="T1" fmla="*/ 21 h 21"/>
                <a:gd name="T2" fmla="*/ 33 w 34"/>
                <a:gd name="T3" fmla="*/ 7 h 21"/>
                <a:gd name="T4" fmla="*/ 31 w 34"/>
                <a:gd name="T5" fmla="*/ 1 h 21"/>
                <a:gd name="T6" fmla="*/ 25 w 34"/>
                <a:gd name="T7" fmla="*/ 3 h 21"/>
                <a:gd name="T8" fmla="*/ 6 w 34"/>
                <a:gd name="T9" fmla="*/ 11 h 21"/>
                <a:gd name="T10" fmla="*/ 1 w 34"/>
                <a:gd name="T11" fmla="*/ 15 h 21"/>
                <a:gd name="T12" fmla="*/ 5 w 34"/>
                <a:gd name="T13" fmla="*/ 21 h 21"/>
                <a:gd name="T14" fmla="*/ 9 w 34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21">
                  <a:moveTo>
                    <a:pt x="9" y="21"/>
                  </a:moveTo>
                  <a:cubicBezTo>
                    <a:pt x="15" y="21"/>
                    <a:pt x="27" y="19"/>
                    <a:pt x="33" y="7"/>
                  </a:cubicBezTo>
                  <a:cubicBezTo>
                    <a:pt x="34" y="5"/>
                    <a:pt x="33" y="2"/>
                    <a:pt x="31" y="1"/>
                  </a:cubicBezTo>
                  <a:cubicBezTo>
                    <a:pt x="29" y="0"/>
                    <a:pt x="26" y="1"/>
                    <a:pt x="25" y="3"/>
                  </a:cubicBezTo>
                  <a:cubicBezTo>
                    <a:pt x="19" y="13"/>
                    <a:pt x="7" y="12"/>
                    <a:pt x="6" y="11"/>
                  </a:cubicBezTo>
                  <a:cubicBezTo>
                    <a:pt x="4" y="11"/>
                    <a:pt x="1" y="13"/>
                    <a:pt x="1" y="15"/>
                  </a:cubicBezTo>
                  <a:cubicBezTo>
                    <a:pt x="0" y="18"/>
                    <a:pt x="2" y="20"/>
                    <a:pt x="5" y="21"/>
                  </a:cubicBezTo>
                  <a:cubicBezTo>
                    <a:pt x="5" y="21"/>
                    <a:pt x="6" y="21"/>
                    <a:pt x="9" y="21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1"/>
            <p:cNvSpPr>
              <a:spLocks/>
            </p:cNvSpPr>
            <p:nvPr/>
          </p:nvSpPr>
          <p:spPr bwMode="auto">
            <a:xfrm>
              <a:off x="-1979613" y="3954464"/>
              <a:ext cx="34925" cy="49213"/>
            </a:xfrm>
            <a:custGeom>
              <a:avLst/>
              <a:gdLst>
                <a:gd name="T0" fmla="*/ 6 w 27"/>
                <a:gd name="T1" fmla="*/ 29 h 38"/>
                <a:gd name="T2" fmla="*/ 6 w 27"/>
                <a:gd name="T3" fmla="*/ 29 h 38"/>
                <a:gd name="T4" fmla="*/ 2 w 27"/>
                <a:gd name="T5" fmla="*/ 33 h 38"/>
                <a:gd name="T6" fmla="*/ 6 w 27"/>
                <a:gd name="T7" fmla="*/ 38 h 38"/>
                <a:gd name="T8" fmla="*/ 6 w 27"/>
                <a:gd name="T9" fmla="*/ 38 h 38"/>
                <a:gd name="T10" fmla="*/ 24 w 27"/>
                <a:gd name="T11" fmla="*/ 28 h 38"/>
                <a:gd name="T12" fmla="*/ 22 w 27"/>
                <a:gd name="T13" fmla="*/ 9 h 38"/>
                <a:gd name="T14" fmla="*/ 5 w 27"/>
                <a:gd name="T15" fmla="*/ 1 h 38"/>
                <a:gd name="T16" fmla="*/ 1 w 27"/>
                <a:gd name="T17" fmla="*/ 6 h 38"/>
                <a:gd name="T18" fmla="*/ 6 w 27"/>
                <a:gd name="T19" fmla="*/ 10 h 38"/>
                <a:gd name="T20" fmla="*/ 15 w 27"/>
                <a:gd name="T21" fmla="*/ 14 h 38"/>
                <a:gd name="T22" fmla="*/ 15 w 27"/>
                <a:gd name="T23" fmla="*/ 24 h 38"/>
                <a:gd name="T24" fmla="*/ 6 w 27"/>
                <a:gd name="T25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38">
                  <a:moveTo>
                    <a:pt x="6" y="29"/>
                  </a:moveTo>
                  <a:cubicBezTo>
                    <a:pt x="6" y="29"/>
                    <a:pt x="6" y="29"/>
                    <a:pt x="6" y="29"/>
                  </a:cubicBezTo>
                  <a:cubicBezTo>
                    <a:pt x="4" y="29"/>
                    <a:pt x="2" y="31"/>
                    <a:pt x="2" y="33"/>
                  </a:cubicBezTo>
                  <a:cubicBezTo>
                    <a:pt x="2" y="36"/>
                    <a:pt x="4" y="38"/>
                    <a:pt x="6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14" y="38"/>
                    <a:pt x="20" y="34"/>
                    <a:pt x="24" y="28"/>
                  </a:cubicBezTo>
                  <a:cubicBezTo>
                    <a:pt x="27" y="22"/>
                    <a:pt x="26" y="15"/>
                    <a:pt x="22" y="9"/>
                  </a:cubicBezTo>
                  <a:cubicBezTo>
                    <a:pt x="18" y="3"/>
                    <a:pt x="12" y="0"/>
                    <a:pt x="5" y="1"/>
                  </a:cubicBezTo>
                  <a:cubicBezTo>
                    <a:pt x="2" y="2"/>
                    <a:pt x="0" y="4"/>
                    <a:pt x="1" y="6"/>
                  </a:cubicBezTo>
                  <a:cubicBezTo>
                    <a:pt x="1" y="9"/>
                    <a:pt x="3" y="11"/>
                    <a:pt x="6" y="10"/>
                  </a:cubicBezTo>
                  <a:cubicBezTo>
                    <a:pt x="11" y="10"/>
                    <a:pt x="13" y="12"/>
                    <a:pt x="15" y="14"/>
                  </a:cubicBezTo>
                  <a:cubicBezTo>
                    <a:pt x="17" y="17"/>
                    <a:pt x="17" y="21"/>
                    <a:pt x="15" y="24"/>
                  </a:cubicBezTo>
                  <a:cubicBezTo>
                    <a:pt x="14" y="27"/>
                    <a:pt x="11" y="29"/>
                    <a:pt x="6" y="29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6" name="Group 488"/>
          <p:cNvGrpSpPr/>
          <p:nvPr/>
        </p:nvGrpSpPr>
        <p:grpSpPr>
          <a:xfrm>
            <a:off x="284163" y="759960"/>
            <a:ext cx="371475" cy="371475"/>
            <a:chOff x="-2103438" y="3878264"/>
            <a:chExt cx="371475" cy="371475"/>
          </a:xfrm>
        </p:grpSpPr>
        <p:sp>
          <p:nvSpPr>
            <p:cNvPr id="27" name="Freeform 231"/>
            <p:cNvSpPr>
              <a:spLocks/>
            </p:cNvSpPr>
            <p:nvPr/>
          </p:nvSpPr>
          <p:spPr bwMode="auto">
            <a:xfrm>
              <a:off x="-2103438" y="4238626"/>
              <a:ext cx="101600" cy="11113"/>
            </a:xfrm>
            <a:custGeom>
              <a:avLst/>
              <a:gdLst>
                <a:gd name="T0" fmla="*/ 73 w 78"/>
                <a:gd name="T1" fmla="*/ 0 h 9"/>
                <a:gd name="T2" fmla="*/ 5 w 78"/>
                <a:gd name="T3" fmla="*/ 0 h 9"/>
                <a:gd name="T4" fmla="*/ 0 w 78"/>
                <a:gd name="T5" fmla="*/ 5 h 9"/>
                <a:gd name="T6" fmla="*/ 5 w 78"/>
                <a:gd name="T7" fmla="*/ 9 h 9"/>
                <a:gd name="T8" fmla="*/ 73 w 78"/>
                <a:gd name="T9" fmla="*/ 9 h 9"/>
                <a:gd name="T10" fmla="*/ 78 w 78"/>
                <a:gd name="T11" fmla="*/ 5 h 9"/>
                <a:gd name="T12" fmla="*/ 73 w 78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9">
                  <a:moveTo>
                    <a:pt x="7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73" y="9"/>
                    <a:pt x="73" y="9"/>
                    <a:pt x="73" y="9"/>
                  </a:cubicBezTo>
                  <a:cubicBezTo>
                    <a:pt x="76" y="9"/>
                    <a:pt x="78" y="7"/>
                    <a:pt x="78" y="5"/>
                  </a:cubicBezTo>
                  <a:cubicBezTo>
                    <a:pt x="78" y="2"/>
                    <a:pt x="76" y="0"/>
                    <a:pt x="73" y="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32"/>
            <p:cNvSpPr>
              <a:spLocks/>
            </p:cNvSpPr>
            <p:nvPr/>
          </p:nvSpPr>
          <p:spPr bwMode="auto">
            <a:xfrm>
              <a:off x="-1984376" y="4238626"/>
              <a:ext cx="82550" cy="11113"/>
            </a:xfrm>
            <a:custGeom>
              <a:avLst/>
              <a:gdLst>
                <a:gd name="T0" fmla="*/ 60 w 64"/>
                <a:gd name="T1" fmla="*/ 0 h 9"/>
                <a:gd name="T2" fmla="*/ 5 w 64"/>
                <a:gd name="T3" fmla="*/ 0 h 9"/>
                <a:gd name="T4" fmla="*/ 0 w 64"/>
                <a:gd name="T5" fmla="*/ 5 h 9"/>
                <a:gd name="T6" fmla="*/ 5 w 64"/>
                <a:gd name="T7" fmla="*/ 9 h 9"/>
                <a:gd name="T8" fmla="*/ 60 w 64"/>
                <a:gd name="T9" fmla="*/ 9 h 9"/>
                <a:gd name="T10" fmla="*/ 64 w 64"/>
                <a:gd name="T11" fmla="*/ 5 h 9"/>
                <a:gd name="T12" fmla="*/ 60 w 6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">
                  <a:moveTo>
                    <a:pt x="60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2" y="9"/>
                    <a:pt x="64" y="7"/>
                    <a:pt x="64" y="5"/>
                  </a:cubicBezTo>
                  <a:cubicBezTo>
                    <a:pt x="64" y="2"/>
                    <a:pt x="62" y="0"/>
                    <a:pt x="60" y="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33"/>
            <p:cNvSpPr>
              <a:spLocks/>
            </p:cNvSpPr>
            <p:nvPr/>
          </p:nvSpPr>
          <p:spPr bwMode="auto">
            <a:xfrm>
              <a:off x="-1827213" y="4238626"/>
              <a:ext cx="95250" cy="11113"/>
            </a:xfrm>
            <a:custGeom>
              <a:avLst/>
              <a:gdLst>
                <a:gd name="T0" fmla="*/ 67 w 72"/>
                <a:gd name="T1" fmla="*/ 0 h 9"/>
                <a:gd name="T2" fmla="*/ 5 w 72"/>
                <a:gd name="T3" fmla="*/ 0 h 9"/>
                <a:gd name="T4" fmla="*/ 0 w 72"/>
                <a:gd name="T5" fmla="*/ 5 h 9"/>
                <a:gd name="T6" fmla="*/ 5 w 72"/>
                <a:gd name="T7" fmla="*/ 9 h 9"/>
                <a:gd name="T8" fmla="*/ 67 w 72"/>
                <a:gd name="T9" fmla="*/ 9 h 9"/>
                <a:gd name="T10" fmla="*/ 72 w 72"/>
                <a:gd name="T11" fmla="*/ 5 h 9"/>
                <a:gd name="T12" fmla="*/ 67 w 72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9">
                  <a:moveTo>
                    <a:pt x="67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0" y="9"/>
                    <a:pt x="72" y="7"/>
                    <a:pt x="72" y="5"/>
                  </a:cubicBezTo>
                  <a:cubicBezTo>
                    <a:pt x="72" y="2"/>
                    <a:pt x="70" y="0"/>
                    <a:pt x="67" y="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4"/>
            <p:cNvSpPr>
              <a:spLocks/>
            </p:cNvSpPr>
            <p:nvPr/>
          </p:nvSpPr>
          <p:spPr bwMode="auto">
            <a:xfrm>
              <a:off x="-1882776" y="4238626"/>
              <a:ext cx="38100" cy="11113"/>
            </a:xfrm>
            <a:custGeom>
              <a:avLst/>
              <a:gdLst>
                <a:gd name="T0" fmla="*/ 25 w 29"/>
                <a:gd name="T1" fmla="*/ 0 h 9"/>
                <a:gd name="T2" fmla="*/ 5 w 29"/>
                <a:gd name="T3" fmla="*/ 0 h 9"/>
                <a:gd name="T4" fmla="*/ 0 w 29"/>
                <a:gd name="T5" fmla="*/ 5 h 9"/>
                <a:gd name="T6" fmla="*/ 5 w 29"/>
                <a:gd name="T7" fmla="*/ 9 h 9"/>
                <a:gd name="T8" fmla="*/ 25 w 29"/>
                <a:gd name="T9" fmla="*/ 9 h 9"/>
                <a:gd name="T10" fmla="*/ 29 w 29"/>
                <a:gd name="T11" fmla="*/ 5 h 9"/>
                <a:gd name="T12" fmla="*/ 25 w 2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9">
                  <a:moveTo>
                    <a:pt x="2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7" y="9"/>
                    <a:pt x="29" y="7"/>
                    <a:pt x="29" y="5"/>
                  </a:cubicBezTo>
                  <a:cubicBezTo>
                    <a:pt x="29" y="2"/>
                    <a:pt x="27" y="0"/>
                    <a:pt x="25" y="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35"/>
            <p:cNvSpPr>
              <a:spLocks/>
            </p:cNvSpPr>
            <p:nvPr/>
          </p:nvSpPr>
          <p:spPr bwMode="auto">
            <a:xfrm>
              <a:off x="-1935163" y="3990976"/>
              <a:ext cx="169863" cy="234950"/>
            </a:xfrm>
            <a:custGeom>
              <a:avLst/>
              <a:gdLst>
                <a:gd name="T0" fmla="*/ 121 w 130"/>
                <a:gd name="T1" fmla="*/ 178 h 181"/>
                <a:gd name="T2" fmla="*/ 125 w 130"/>
                <a:gd name="T3" fmla="*/ 181 h 181"/>
                <a:gd name="T4" fmla="*/ 126 w 130"/>
                <a:gd name="T5" fmla="*/ 180 h 181"/>
                <a:gd name="T6" fmla="*/ 129 w 130"/>
                <a:gd name="T7" fmla="*/ 175 h 181"/>
                <a:gd name="T8" fmla="*/ 114 w 130"/>
                <a:gd name="T9" fmla="*/ 4 h 181"/>
                <a:gd name="T10" fmla="*/ 113 w 130"/>
                <a:gd name="T11" fmla="*/ 1 h 181"/>
                <a:gd name="T12" fmla="*/ 110 w 130"/>
                <a:gd name="T13" fmla="*/ 0 h 181"/>
                <a:gd name="T14" fmla="*/ 5 w 130"/>
                <a:gd name="T15" fmla="*/ 0 h 181"/>
                <a:gd name="T16" fmla="*/ 0 w 130"/>
                <a:gd name="T17" fmla="*/ 4 h 181"/>
                <a:gd name="T18" fmla="*/ 0 w 130"/>
                <a:gd name="T19" fmla="*/ 34 h 181"/>
                <a:gd name="T20" fmla="*/ 5 w 130"/>
                <a:gd name="T21" fmla="*/ 38 h 181"/>
                <a:gd name="T22" fmla="*/ 93 w 130"/>
                <a:gd name="T23" fmla="*/ 38 h 181"/>
                <a:gd name="T24" fmla="*/ 98 w 130"/>
                <a:gd name="T25" fmla="*/ 34 h 181"/>
                <a:gd name="T26" fmla="*/ 93 w 130"/>
                <a:gd name="T27" fmla="*/ 29 h 181"/>
                <a:gd name="T28" fmla="*/ 10 w 130"/>
                <a:gd name="T29" fmla="*/ 29 h 181"/>
                <a:gd name="T30" fmla="*/ 10 w 130"/>
                <a:gd name="T31" fmla="*/ 9 h 181"/>
                <a:gd name="T32" fmla="*/ 105 w 130"/>
                <a:gd name="T33" fmla="*/ 9 h 181"/>
                <a:gd name="T34" fmla="*/ 121 w 130"/>
                <a:gd name="T35" fmla="*/ 17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0" h="181">
                  <a:moveTo>
                    <a:pt x="121" y="178"/>
                  </a:moveTo>
                  <a:cubicBezTo>
                    <a:pt x="121" y="180"/>
                    <a:pt x="123" y="181"/>
                    <a:pt x="125" y="181"/>
                  </a:cubicBezTo>
                  <a:cubicBezTo>
                    <a:pt x="125" y="181"/>
                    <a:pt x="126" y="181"/>
                    <a:pt x="126" y="180"/>
                  </a:cubicBezTo>
                  <a:cubicBezTo>
                    <a:pt x="129" y="180"/>
                    <a:pt x="130" y="177"/>
                    <a:pt x="129" y="175"/>
                  </a:cubicBezTo>
                  <a:cubicBezTo>
                    <a:pt x="112" y="123"/>
                    <a:pt x="114" y="5"/>
                    <a:pt x="114" y="4"/>
                  </a:cubicBezTo>
                  <a:cubicBezTo>
                    <a:pt x="114" y="3"/>
                    <a:pt x="114" y="2"/>
                    <a:pt x="113" y="1"/>
                  </a:cubicBezTo>
                  <a:cubicBezTo>
                    <a:pt x="112" y="0"/>
                    <a:pt x="111" y="0"/>
                    <a:pt x="11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93" y="38"/>
                    <a:pt x="93" y="38"/>
                    <a:pt x="93" y="38"/>
                  </a:cubicBezTo>
                  <a:cubicBezTo>
                    <a:pt x="96" y="38"/>
                    <a:pt x="98" y="36"/>
                    <a:pt x="98" y="34"/>
                  </a:cubicBezTo>
                  <a:cubicBezTo>
                    <a:pt x="98" y="31"/>
                    <a:pt x="96" y="29"/>
                    <a:pt x="93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105" y="32"/>
                    <a:pt x="104" y="130"/>
                    <a:pt x="121" y="178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36"/>
            <p:cNvSpPr>
              <a:spLocks/>
            </p:cNvSpPr>
            <p:nvPr/>
          </p:nvSpPr>
          <p:spPr bwMode="auto">
            <a:xfrm>
              <a:off x="-2039938" y="4014789"/>
              <a:ext cx="119063" cy="211138"/>
            </a:xfrm>
            <a:custGeom>
              <a:avLst/>
              <a:gdLst>
                <a:gd name="T0" fmla="*/ 71 w 91"/>
                <a:gd name="T1" fmla="*/ 163 h 163"/>
                <a:gd name="T2" fmla="*/ 72 w 91"/>
                <a:gd name="T3" fmla="*/ 163 h 163"/>
                <a:gd name="T4" fmla="*/ 76 w 91"/>
                <a:gd name="T5" fmla="*/ 159 h 163"/>
                <a:gd name="T6" fmla="*/ 91 w 91"/>
                <a:gd name="T7" fmla="*/ 35 h 163"/>
                <a:gd name="T8" fmla="*/ 90 w 91"/>
                <a:gd name="T9" fmla="*/ 32 h 163"/>
                <a:gd name="T10" fmla="*/ 87 w 91"/>
                <a:gd name="T11" fmla="*/ 30 h 163"/>
                <a:gd name="T12" fmla="*/ 9 w 91"/>
                <a:gd name="T13" fmla="*/ 30 h 163"/>
                <a:gd name="T14" fmla="*/ 9 w 91"/>
                <a:gd name="T15" fmla="*/ 9 h 163"/>
                <a:gd name="T16" fmla="*/ 66 w 91"/>
                <a:gd name="T17" fmla="*/ 9 h 163"/>
                <a:gd name="T18" fmla="*/ 71 w 91"/>
                <a:gd name="T19" fmla="*/ 5 h 163"/>
                <a:gd name="T20" fmla="*/ 66 w 91"/>
                <a:gd name="T21" fmla="*/ 0 h 163"/>
                <a:gd name="T22" fmla="*/ 4 w 91"/>
                <a:gd name="T23" fmla="*/ 0 h 163"/>
                <a:gd name="T24" fmla="*/ 0 w 91"/>
                <a:gd name="T25" fmla="*/ 5 h 163"/>
                <a:gd name="T26" fmla="*/ 0 w 91"/>
                <a:gd name="T27" fmla="*/ 35 h 163"/>
                <a:gd name="T28" fmla="*/ 4 w 91"/>
                <a:gd name="T29" fmla="*/ 40 h 163"/>
                <a:gd name="T30" fmla="*/ 82 w 91"/>
                <a:gd name="T31" fmla="*/ 40 h 163"/>
                <a:gd name="T32" fmla="*/ 68 w 91"/>
                <a:gd name="T33" fmla="*/ 157 h 163"/>
                <a:gd name="T34" fmla="*/ 71 w 91"/>
                <a:gd name="T35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" h="163">
                  <a:moveTo>
                    <a:pt x="71" y="163"/>
                  </a:moveTo>
                  <a:cubicBezTo>
                    <a:pt x="71" y="163"/>
                    <a:pt x="72" y="163"/>
                    <a:pt x="72" y="163"/>
                  </a:cubicBezTo>
                  <a:cubicBezTo>
                    <a:pt x="74" y="163"/>
                    <a:pt x="76" y="161"/>
                    <a:pt x="76" y="159"/>
                  </a:cubicBezTo>
                  <a:cubicBezTo>
                    <a:pt x="91" y="112"/>
                    <a:pt x="91" y="38"/>
                    <a:pt x="91" y="35"/>
                  </a:cubicBezTo>
                  <a:cubicBezTo>
                    <a:pt x="91" y="34"/>
                    <a:pt x="91" y="33"/>
                    <a:pt x="90" y="32"/>
                  </a:cubicBezTo>
                  <a:cubicBezTo>
                    <a:pt x="89" y="31"/>
                    <a:pt x="88" y="30"/>
                    <a:pt x="87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66" y="9"/>
                    <a:pt x="66" y="9"/>
                    <a:pt x="66" y="9"/>
                  </a:cubicBezTo>
                  <a:cubicBezTo>
                    <a:pt x="69" y="9"/>
                    <a:pt x="71" y="7"/>
                    <a:pt x="71" y="5"/>
                  </a:cubicBezTo>
                  <a:cubicBezTo>
                    <a:pt x="71" y="2"/>
                    <a:pt x="69" y="0"/>
                    <a:pt x="6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2" y="40"/>
                    <a:pt x="4" y="40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57"/>
                    <a:pt x="80" y="118"/>
                    <a:pt x="68" y="157"/>
                  </a:cubicBezTo>
                  <a:cubicBezTo>
                    <a:pt x="67" y="159"/>
                    <a:pt x="68" y="162"/>
                    <a:pt x="71" y="163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37"/>
            <p:cNvSpPr>
              <a:spLocks/>
            </p:cNvSpPr>
            <p:nvPr/>
          </p:nvSpPr>
          <p:spPr bwMode="auto">
            <a:xfrm>
              <a:off x="-2070101" y="4073526"/>
              <a:ext cx="44450" cy="152400"/>
            </a:xfrm>
            <a:custGeom>
              <a:avLst/>
              <a:gdLst>
                <a:gd name="T0" fmla="*/ 3 w 34"/>
                <a:gd name="T1" fmla="*/ 116 h 117"/>
                <a:gd name="T2" fmla="*/ 6 w 34"/>
                <a:gd name="T3" fmla="*/ 117 h 117"/>
                <a:gd name="T4" fmla="*/ 10 w 34"/>
                <a:gd name="T5" fmla="*/ 114 h 117"/>
                <a:gd name="T6" fmla="*/ 34 w 34"/>
                <a:gd name="T7" fmla="*/ 5 h 117"/>
                <a:gd name="T8" fmla="*/ 30 w 34"/>
                <a:gd name="T9" fmla="*/ 0 h 117"/>
                <a:gd name="T10" fmla="*/ 25 w 34"/>
                <a:gd name="T11" fmla="*/ 4 h 117"/>
                <a:gd name="T12" fmla="*/ 2 w 34"/>
                <a:gd name="T13" fmla="*/ 110 h 117"/>
                <a:gd name="T14" fmla="*/ 3 w 34"/>
                <a:gd name="T15" fmla="*/ 11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117">
                  <a:moveTo>
                    <a:pt x="3" y="116"/>
                  </a:moveTo>
                  <a:cubicBezTo>
                    <a:pt x="4" y="117"/>
                    <a:pt x="5" y="117"/>
                    <a:pt x="6" y="117"/>
                  </a:cubicBezTo>
                  <a:cubicBezTo>
                    <a:pt x="7" y="117"/>
                    <a:pt x="9" y="116"/>
                    <a:pt x="10" y="114"/>
                  </a:cubicBezTo>
                  <a:cubicBezTo>
                    <a:pt x="32" y="75"/>
                    <a:pt x="34" y="7"/>
                    <a:pt x="34" y="5"/>
                  </a:cubicBezTo>
                  <a:cubicBezTo>
                    <a:pt x="34" y="2"/>
                    <a:pt x="32" y="0"/>
                    <a:pt x="30" y="0"/>
                  </a:cubicBezTo>
                  <a:cubicBezTo>
                    <a:pt x="27" y="0"/>
                    <a:pt x="25" y="2"/>
                    <a:pt x="25" y="4"/>
                  </a:cubicBezTo>
                  <a:cubicBezTo>
                    <a:pt x="25" y="5"/>
                    <a:pt x="23" y="73"/>
                    <a:pt x="2" y="110"/>
                  </a:cubicBezTo>
                  <a:cubicBezTo>
                    <a:pt x="0" y="112"/>
                    <a:pt x="1" y="115"/>
                    <a:pt x="3" y="116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38"/>
            <p:cNvSpPr>
              <a:spLocks/>
            </p:cNvSpPr>
            <p:nvPr/>
          </p:nvSpPr>
          <p:spPr bwMode="auto">
            <a:xfrm>
              <a:off x="-1935163" y="3878264"/>
              <a:ext cx="173038" cy="101600"/>
            </a:xfrm>
            <a:custGeom>
              <a:avLst/>
              <a:gdLst>
                <a:gd name="T0" fmla="*/ 3 w 133"/>
                <a:gd name="T1" fmla="*/ 59 h 78"/>
                <a:gd name="T2" fmla="*/ 26 w 133"/>
                <a:gd name="T3" fmla="*/ 77 h 78"/>
                <a:gd name="T4" fmla="*/ 48 w 133"/>
                <a:gd name="T5" fmla="*/ 53 h 78"/>
                <a:gd name="T6" fmla="*/ 45 w 133"/>
                <a:gd name="T7" fmla="*/ 48 h 78"/>
                <a:gd name="T8" fmla="*/ 39 w 133"/>
                <a:gd name="T9" fmla="*/ 51 h 78"/>
                <a:gd name="T10" fmla="*/ 26 w 133"/>
                <a:gd name="T11" fmla="*/ 68 h 78"/>
                <a:gd name="T12" fmla="*/ 11 w 133"/>
                <a:gd name="T13" fmla="*/ 57 h 78"/>
                <a:gd name="T14" fmla="*/ 23 w 133"/>
                <a:gd name="T15" fmla="*/ 39 h 78"/>
                <a:gd name="T16" fmla="*/ 26 w 133"/>
                <a:gd name="T17" fmla="*/ 33 h 78"/>
                <a:gd name="T18" fmla="*/ 30 w 133"/>
                <a:gd name="T19" fmla="*/ 20 h 78"/>
                <a:gd name="T20" fmla="*/ 42 w 133"/>
                <a:gd name="T21" fmla="*/ 23 h 78"/>
                <a:gd name="T22" fmla="*/ 47 w 133"/>
                <a:gd name="T23" fmla="*/ 25 h 78"/>
                <a:gd name="T24" fmla="*/ 51 w 133"/>
                <a:gd name="T25" fmla="*/ 22 h 78"/>
                <a:gd name="T26" fmla="*/ 77 w 133"/>
                <a:gd name="T27" fmla="*/ 11 h 78"/>
                <a:gd name="T28" fmla="*/ 97 w 133"/>
                <a:gd name="T29" fmla="*/ 38 h 78"/>
                <a:gd name="T30" fmla="*/ 99 w 133"/>
                <a:gd name="T31" fmla="*/ 42 h 78"/>
                <a:gd name="T32" fmla="*/ 104 w 133"/>
                <a:gd name="T33" fmla="*/ 42 h 78"/>
                <a:gd name="T34" fmla="*/ 116 w 133"/>
                <a:gd name="T35" fmla="*/ 42 h 78"/>
                <a:gd name="T36" fmla="*/ 122 w 133"/>
                <a:gd name="T37" fmla="*/ 57 h 78"/>
                <a:gd name="T38" fmla="*/ 107 w 133"/>
                <a:gd name="T39" fmla="*/ 69 h 78"/>
                <a:gd name="T40" fmla="*/ 104 w 133"/>
                <a:gd name="T41" fmla="*/ 75 h 78"/>
                <a:gd name="T42" fmla="*/ 108 w 133"/>
                <a:gd name="T43" fmla="*/ 78 h 78"/>
                <a:gd name="T44" fmla="*/ 109 w 133"/>
                <a:gd name="T45" fmla="*/ 78 h 78"/>
                <a:gd name="T46" fmla="*/ 131 w 133"/>
                <a:gd name="T47" fmla="*/ 59 h 78"/>
                <a:gd name="T48" fmla="*/ 121 w 133"/>
                <a:gd name="T49" fmla="*/ 35 h 78"/>
                <a:gd name="T50" fmla="*/ 106 w 133"/>
                <a:gd name="T51" fmla="*/ 32 h 78"/>
                <a:gd name="T52" fmla="*/ 79 w 133"/>
                <a:gd name="T53" fmla="*/ 2 h 78"/>
                <a:gd name="T54" fmla="*/ 45 w 133"/>
                <a:gd name="T55" fmla="*/ 13 h 78"/>
                <a:gd name="T56" fmla="*/ 25 w 133"/>
                <a:gd name="T57" fmla="*/ 12 h 78"/>
                <a:gd name="T58" fmla="*/ 16 w 133"/>
                <a:gd name="T59" fmla="*/ 32 h 78"/>
                <a:gd name="T60" fmla="*/ 3 w 133"/>
                <a:gd name="T61" fmla="*/ 5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33" h="78">
                  <a:moveTo>
                    <a:pt x="3" y="59"/>
                  </a:moveTo>
                  <a:cubicBezTo>
                    <a:pt x="5" y="69"/>
                    <a:pt x="15" y="77"/>
                    <a:pt x="26" y="77"/>
                  </a:cubicBezTo>
                  <a:cubicBezTo>
                    <a:pt x="31" y="77"/>
                    <a:pt x="44" y="75"/>
                    <a:pt x="48" y="53"/>
                  </a:cubicBezTo>
                  <a:cubicBezTo>
                    <a:pt x="49" y="51"/>
                    <a:pt x="47" y="48"/>
                    <a:pt x="45" y="48"/>
                  </a:cubicBezTo>
                  <a:cubicBezTo>
                    <a:pt x="42" y="47"/>
                    <a:pt x="40" y="49"/>
                    <a:pt x="39" y="51"/>
                  </a:cubicBezTo>
                  <a:cubicBezTo>
                    <a:pt x="37" y="62"/>
                    <a:pt x="32" y="68"/>
                    <a:pt x="26" y="68"/>
                  </a:cubicBezTo>
                  <a:cubicBezTo>
                    <a:pt x="19" y="68"/>
                    <a:pt x="13" y="63"/>
                    <a:pt x="11" y="57"/>
                  </a:cubicBezTo>
                  <a:cubicBezTo>
                    <a:pt x="10" y="50"/>
                    <a:pt x="14" y="44"/>
                    <a:pt x="23" y="39"/>
                  </a:cubicBezTo>
                  <a:cubicBezTo>
                    <a:pt x="25" y="38"/>
                    <a:pt x="26" y="35"/>
                    <a:pt x="26" y="33"/>
                  </a:cubicBezTo>
                  <a:cubicBezTo>
                    <a:pt x="22" y="25"/>
                    <a:pt x="27" y="21"/>
                    <a:pt x="30" y="20"/>
                  </a:cubicBezTo>
                  <a:cubicBezTo>
                    <a:pt x="34" y="18"/>
                    <a:pt x="39" y="19"/>
                    <a:pt x="42" y="23"/>
                  </a:cubicBezTo>
                  <a:cubicBezTo>
                    <a:pt x="43" y="25"/>
                    <a:pt x="45" y="26"/>
                    <a:pt x="47" y="25"/>
                  </a:cubicBezTo>
                  <a:cubicBezTo>
                    <a:pt x="49" y="25"/>
                    <a:pt x="50" y="24"/>
                    <a:pt x="51" y="22"/>
                  </a:cubicBezTo>
                  <a:cubicBezTo>
                    <a:pt x="53" y="15"/>
                    <a:pt x="66" y="9"/>
                    <a:pt x="77" y="11"/>
                  </a:cubicBezTo>
                  <a:cubicBezTo>
                    <a:pt x="83" y="12"/>
                    <a:pt x="97" y="17"/>
                    <a:pt x="97" y="38"/>
                  </a:cubicBezTo>
                  <a:cubicBezTo>
                    <a:pt x="97" y="40"/>
                    <a:pt x="98" y="41"/>
                    <a:pt x="99" y="42"/>
                  </a:cubicBezTo>
                  <a:cubicBezTo>
                    <a:pt x="100" y="43"/>
                    <a:pt x="102" y="43"/>
                    <a:pt x="104" y="42"/>
                  </a:cubicBezTo>
                  <a:cubicBezTo>
                    <a:pt x="109" y="39"/>
                    <a:pt x="113" y="40"/>
                    <a:pt x="116" y="42"/>
                  </a:cubicBezTo>
                  <a:cubicBezTo>
                    <a:pt x="121" y="46"/>
                    <a:pt x="123" y="52"/>
                    <a:pt x="122" y="57"/>
                  </a:cubicBezTo>
                  <a:cubicBezTo>
                    <a:pt x="121" y="63"/>
                    <a:pt x="116" y="67"/>
                    <a:pt x="107" y="69"/>
                  </a:cubicBezTo>
                  <a:cubicBezTo>
                    <a:pt x="105" y="70"/>
                    <a:pt x="103" y="72"/>
                    <a:pt x="104" y="75"/>
                  </a:cubicBezTo>
                  <a:cubicBezTo>
                    <a:pt x="104" y="77"/>
                    <a:pt x="106" y="78"/>
                    <a:pt x="108" y="78"/>
                  </a:cubicBezTo>
                  <a:cubicBezTo>
                    <a:pt x="109" y="78"/>
                    <a:pt x="109" y="78"/>
                    <a:pt x="109" y="78"/>
                  </a:cubicBezTo>
                  <a:cubicBezTo>
                    <a:pt x="121" y="76"/>
                    <a:pt x="129" y="69"/>
                    <a:pt x="131" y="59"/>
                  </a:cubicBezTo>
                  <a:cubicBezTo>
                    <a:pt x="133" y="50"/>
                    <a:pt x="129" y="40"/>
                    <a:pt x="121" y="35"/>
                  </a:cubicBezTo>
                  <a:cubicBezTo>
                    <a:pt x="117" y="31"/>
                    <a:pt x="111" y="30"/>
                    <a:pt x="106" y="32"/>
                  </a:cubicBezTo>
                  <a:cubicBezTo>
                    <a:pt x="104" y="16"/>
                    <a:pt x="94" y="5"/>
                    <a:pt x="79" y="2"/>
                  </a:cubicBezTo>
                  <a:cubicBezTo>
                    <a:pt x="65" y="0"/>
                    <a:pt x="52" y="5"/>
                    <a:pt x="45" y="13"/>
                  </a:cubicBezTo>
                  <a:cubicBezTo>
                    <a:pt x="40" y="9"/>
                    <a:pt x="32" y="9"/>
                    <a:pt x="25" y="12"/>
                  </a:cubicBezTo>
                  <a:cubicBezTo>
                    <a:pt x="19" y="15"/>
                    <a:pt x="14" y="22"/>
                    <a:pt x="16" y="32"/>
                  </a:cubicBezTo>
                  <a:cubicBezTo>
                    <a:pt x="5" y="39"/>
                    <a:pt x="0" y="49"/>
                    <a:pt x="3" y="59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39"/>
            <p:cNvSpPr>
              <a:spLocks/>
            </p:cNvSpPr>
            <p:nvPr/>
          </p:nvSpPr>
          <p:spPr bwMode="auto">
            <a:xfrm>
              <a:off x="-2062163" y="3881439"/>
              <a:ext cx="131763" cy="120650"/>
            </a:xfrm>
            <a:custGeom>
              <a:avLst/>
              <a:gdLst>
                <a:gd name="T0" fmla="*/ 13 w 102"/>
                <a:gd name="T1" fmla="*/ 90 h 93"/>
                <a:gd name="T2" fmla="*/ 22 w 102"/>
                <a:gd name="T3" fmla="*/ 93 h 93"/>
                <a:gd name="T4" fmla="*/ 27 w 102"/>
                <a:gd name="T5" fmla="*/ 92 h 93"/>
                <a:gd name="T6" fmla="*/ 29 w 102"/>
                <a:gd name="T7" fmla="*/ 86 h 93"/>
                <a:gd name="T8" fmla="*/ 23 w 102"/>
                <a:gd name="T9" fmla="*/ 84 h 93"/>
                <a:gd name="T10" fmla="*/ 18 w 102"/>
                <a:gd name="T11" fmla="*/ 82 h 93"/>
                <a:gd name="T12" fmla="*/ 11 w 102"/>
                <a:gd name="T13" fmla="*/ 67 h 93"/>
                <a:gd name="T14" fmla="*/ 25 w 102"/>
                <a:gd name="T15" fmla="*/ 54 h 93"/>
                <a:gd name="T16" fmla="*/ 28 w 102"/>
                <a:gd name="T17" fmla="*/ 52 h 93"/>
                <a:gd name="T18" fmla="*/ 28 w 102"/>
                <a:gd name="T19" fmla="*/ 49 h 93"/>
                <a:gd name="T20" fmla="*/ 37 w 102"/>
                <a:gd name="T21" fmla="*/ 21 h 93"/>
                <a:gd name="T22" fmla="*/ 60 w 102"/>
                <a:gd name="T23" fmla="*/ 22 h 93"/>
                <a:gd name="T24" fmla="*/ 65 w 102"/>
                <a:gd name="T25" fmla="*/ 24 h 93"/>
                <a:gd name="T26" fmla="*/ 68 w 102"/>
                <a:gd name="T27" fmla="*/ 21 h 93"/>
                <a:gd name="T28" fmla="*/ 81 w 102"/>
                <a:gd name="T29" fmla="*/ 9 h 93"/>
                <a:gd name="T30" fmla="*/ 92 w 102"/>
                <a:gd name="T31" fmla="*/ 22 h 93"/>
                <a:gd name="T32" fmla="*/ 98 w 102"/>
                <a:gd name="T33" fmla="*/ 25 h 93"/>
                <a:gd name="T34" fmla="*/ 101 w 102"/>
                <a:gd name="T35" fmla="*/ 19 h 93"/>
                <a:gd name="T36" fmla="*/ 81 w 102"/>
                <a:gd name="T37" fmla="*/ 0 h 93"/>
                <a:gd name="T38" fmla="*/ 62 w 102"/>
                <a:gd name="T39" fmla="*/ 12 h 93"/>
                <a:gd name="T40" fmla="*/ 33 w 102"/>
                <a:gd name="T41" fmla="*/ 13 h 93"/>
                <a:gd name="T42" fmla="*/ 18 w 102"/>
                <a:gd name="T43" fmla="*/ 48 h 93"/>
                <a:gd name="T44" fmla="*/ 2 w 102"/>
                <a:gd name="T45" fmla="*/ 66 h 93"/>
                <a:gd name="T46" fmla="*/ 13 w 102"/>
                <a:gd name="T47" fmla="*/ 9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2" h="93">
                  <a:moveTo>
                    <a:pt x="13" y="90"/>
                  </a:moveTo>
                  <a:cubicBezTo>
                    <a:pt x="16" y="92"/>
                    <a:pt x="19" y="93"/>
                    <a:pt x="22" y="93"/>
                  </a:cubicBezTo>
                  <a:cubicBezTo>
                    <a:pt x="24" y="93"/>
                    <a:pt x="25" y="93"/>
                    <a:pt x="27" y="92"/>
                  </a:cubicBezTo>
                  <a:cubicBezTo>
                    <a:pt x="29" y="91"/>
                    <a:pt x="30" y="89"/>
                    <a:pt x="29" y="86"/>
                  </a:cubicBezTo>
                  <a:cubicBezTo>
                    <a:pt x="28" y="84"/>
                    <a:pt x="25" y="83"/>
                    <a:pt x="23" y="84"/>
                  </a:cubicBezTo>
                  <a:cubicBezTo>
                    <a:pt x="22" y="84"/>
                    <a:pt x="20" y="84"/>
                    <a:pt x="18" y="82"/>
                  </a:cubicBezTo>
                  <a:cubicBezTo>
                    <a:pt x="14" y="79"/>
                    <a:pt x="10" y="73"/>
                    <a:pt x="11" y="67"/>
                  </a:cubicBezTo>
                  <a:cubicBezTo>
                    <a:pt x="12" y="61"/>
                    <a:pt x="19" y="57"/>
                    <a:pt x="25" y="54"/>
                  </a:cubicBezTo>
                  <a:cubicBezTo>
                    <a:pt x="26" y="54"/>
                    <a:pt x="27" y="53"/>
                    <a:pt x="28" y="52"/>
                  </a:cubicBezTo>
                  <a:cubicBezTo>
                    <a:pt x="28" y="51"/>
                    <a:pt x="28" y="50"/>
                    <a:pt x="28" y="49"/>
                  </a:cubicBezTo>
                  <a:cubicBezTo>
                    <a:pt x="22" y="32"/>
                    <a:pt x="31" y="24"/>
                    <a:pt x="37" y="21"/>
                  </a:cubicBezTo>
                  <a:cubicBezTo>
                    <a:pt x="47" y="17"/>
                    <a:pt x="58" y="18"/>
                    <a:pt x="60" y="22"/>
                  </a:cubicBezTo>
                  <a:cubicBezTo>
                    <a:pt x="61" y="23"/>
                    <a:pt x="63" y="24"/>
                    <a:pt x="65" y="24"/>
                  </a:cubicBezTo>
                  <a:cubicBezTo>
                    <a:pt x="66" y="23"/>
                    <a:pt x="68" y="22"/>
                    <a:pt x="68" y="21"/>
                  </a:cubicBezTo>
                  <a:cubicBezTo>
                    <a:pt x="71" y="13"/>
                    <a:pt x="76" y="9"/>
                    <a:pt x="81" y="9"/>
                  </a:cubicBezTo>
                  <a:cubicBezTo>
                    <a:pt x="86" y="10"/>
                    <a:pt x="91" y="14"/>
                    <a:pt x="92" y="22"/>
                  </a:cubicBezTo>
                  <a:cubicBezTo>
                    <a:pt x="93" y="24"/>
                    <a:pt x="96" y="26"/>
                    <a:pt x="98" y="25"/>
                  </a:cubicBezTo>
                  <a:cubicBezTo>
                    <a:pt x="101" y="24"/>
                    <a:pt x="102" y="22"/>
                    <a:pt x="101" y="19"/>
                  </a:cubicBezTo>
                  <a:cubicBezTo>
                    <a:pt x="98" y="8"/>
                    <a:pt x="91" y="0"/>
                    <a:pt x="81" y="0"/>
                  </a:cubicBezTo>
                  <a:cubicBezTo>
                    <a:pt x="74" y="0"/>
                    <a:pt x="67" y="4"/>
                    <a:pt x="62" y="12"/>
                  </a:cubicBezTo>
                  <a:cubicBezTo>
                    <a:pt x="55" y="7"/>
                    <a:pt x="42" y="8"/>
                    <a:pt x="33" y="13"/>
                  </a:cubicBezTo>
                  <a:cubicBezTo>
                    <a:pt x="22" y="18"/>
                    <a:pt x="13" y="30"/>
                    <a:pt x="18" y="48"/>
                  </a:cubicBezTo>
                  <a:cubicBezTo>
                    <a:pt x="6" y="53"/>
                    <a:pt x="2" y="61"/>
                    <a:pt x="2" y="66"/>
                  </a:cubicBezTo>
                  <a:cubicBezTo>
                    <a:pt x="0" y="76"/>
                    <a:pt x="6" y="85"/>
                    <a:pt x="13" y="9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40"/>
            <p:cNvSpPr>
              <a:spLocks/>
            </p:cNvSpPr>
            <p:nvPr/>
          </p:nvSpPr>
          <p:spPr bwMode="auto">
            <a:xfrm>
              <a:off x="-1851026" y="3940176"/>
              <a:ext cx="44450" cy="26988"/>
            </a:xfrm>
            <a:custGeom>
              <a:avLst/>
              <a:gdLst>
                <a:gd name="T0" fmla="*/ 9 w 34"/>
                <a:gd name="T1" fmla="*/ 21 h 21"/>
                <a:gd name="T2" fmla="*/ 33 w 34"/>
                <a:gd name="T3" fmla="*/ 7 h 21"/>
                <a:gd name="T4" fmla="*/ 31 w 34"/>
                <a:gd name="T5" fmla="*/ 1 h 21"/>
                <a:gd name="T6" fmla="*/ 25 w 34"/>
                <a:gd name="T7" fmla="*/ 3 h 21"/>
                <a:gd name="T8" fmla="*/ 6 w 34"/>
                <a:gd name="T9" fmla="*/ 11 h 21"/>
                <a:gd name="T10" fmla="*/ 1 w 34"/>
                <a:gd name="T11" fmla="*/ 15 h 21"/>
                <a:gd name="T12" fmla="*/ 5 w 34"/>
                <a:gd name="T13" fmla="*/ 21 h 21"/>
                <a:gd name="T14" fmla="*/ 9 w 34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21">
                  <a:moveTo>
                    <a:pt x="9" y="21"/>
                  </a:moveTo>
                  <a:cubicBezTo>
                    <a:pt x="15" y="21"/>
                    <a:pt x="27" y="19"/>
                    <a:pt x="33" y="7"/>
                  </a:cubicBezTo>
                  <a:cubicBezTo>
                    <a:pt x="34" y="5"/>
                    <a:pt x="33" y="2"/>
                    <a:pt x="31" y="1"/>
                  </a:cubicBezTo>
                  <a:cubicBezTo>
                    <a:pt x="29" y="0"/>
                    <a:pt x="26" y="1"/>
                    <a:pt x="25" y="3"/>
                  </a:cubicBezTo>
                  <a:cubicBezTo>
                    <a:pt x="19" y="13"/>
                    <a:pt x="7" y="12"/>
                    <a:pt x="6" y="11"/>
                  </a:cubicBezTo>
                  <a:cubicBezTo>
                    <a:pt x="4" y="11"/>
                    <a:pt x="1" y="13"/>
                    <a:pt x="1" y="15"/>
                  </a:cubicBezTo>
                  <a:cubicBezTo>
                    <a:pt x="0" y="18"/>
                    <a:pt x="2" y="20"/>
                    <a:pt x="5" y="21"/>
                  </a:cubicBezTo>
                  <a:cubicBezTo>
                    <a:pt x="5" y="21"/>
                    <a:pt x="6" y="21"/>
                    <a:pt x="9" y="21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41"/>
            <p:cNvSpPr>
              <a:spLocks/>
            </p:cNvSpPr>
            <p:nvPr/>
          </p:nvSpPr>
          <p:spPr bwMode="auto">
            <a:xfrm>
              <a:off x="-1979613" y="3954464"/>
              <a:ext cx="34925" cy="49213"/>
            </a:xfrm>
            <a:custGeom>
              <a:avLst/>
              <a:gdLst>
                <a:gd name="T0" fmla="*/ 6 w 27"/>
                <a:gd name="T1" fmla="*/ 29 h 38"/>
                <a:gd name="T2" fmla="*/ 6 w 27"/>
                <a:gd name="T3" fmla="*/ 29 h 38"/>
                <a:gd name="T4" fmla="*/ 2 w 27"/>
                <a:gd name="T5" fmla="*/ 33 h 38"/>
                <a:gd name="T6" fmla="*/ 6 w 27"/>
                <a:gd name="T7" fmla="*/ 38 h 38"/>
                <a:gd name="T8" fmla="*/ 6 w 27"/>
                <a:gd name="T9" fmla="*/ 38 h 38"/>
                <a:gd name="T10" fmla="*/ 24 w 27"/>
                <a:gd name="T11" fmla="*/ 28 h 38"/>
                <a:gd name="T12" fmla="*/ 22 w 27"/>
                <a:gd name="T13" fmla="*/ 9 h 38"/>
                <a:gd name="T14" fmla="*/ 5 w 27"/>
                <a:gd name="T15" fmla="*/ 1 h 38"/>
                <a:gd name="T16" fmla="*/ 1 w 27"/>
                <a:gd name="T17" fmla="*/ 6 h 38"/>
                <a:gd name="T18" fmla="*/ 6 w 27"/>
                <a:gd name="T19" fmla="*/ 10 h 38"/>
                <a:gd name="T20" fmla="*/ 15 w 27"/>
                <a:gd name="T21" fmla="*/ 14 h 38"/>
                <a:gd name="T22" fmla="*/ 15 w 27"/>
                <a:gd name="T23" fmla="*/ 24 h 38"/>
                <a:gd name="T24" fmla="*/ 6 w 27"/>
                <a:gd name="T25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38">
                  <a:moveTo>
                    <a:pt x="6" y="29"/>
                  </a:moveTo>
                  <a:cubicBezTo>
                    <a:pt x="6" y="29"/>
                    <a:pt x="6" y="29"/>
                    <a:pt x="6" y="29"/>
                  </a:cubicBezTo>
                  <a:cubicBezTo>
                    <a:pt x="4" y="29"/>
                    <a:pt x="2" y="31"/>
                    <a:pt x="2" y="33"/>
                  </a:cubicBezTo>
                  <a:cubicBezTo>
                    <a:pt x="2" y="36"/>
                    <a:pt x="4" y="38"/>
                    <a:pt x="6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14" y="38"/>
                    <a:pt x="20" y="34"/>
                    <a:pt x="24" y="28"/>
                  </a:cubicBezTo>
                  <a:cubicBezTo>
                    <a:pt x="27" y="22"/>
                    <a:pt x="26" y="15"/>
                    <a:pt x="22" y="9"/>
                  </a:cubicBezTo>
                  <a:cubicBezTo>
                    <a:pt x="18" y="3"/>
                    <a:pt x="12" y="0"/>
                    <a:pt x="5" y="1"/>
                  </a:cubicBezTo>
                  <a:cubicBezTo>
                    <a:pt x="2" y="2"/>
                    <a:pt x="0" y="4"/>
                    <a:pt x="1" y="6"/>
                  </a:cubicBezTo>
                  <a:cubicBezTo>
                    <a:pt x="1" y="9"/>
                    <a:pt x="3" y="11"/>
                    <a:pt x="6" y="10"/>
                  </a:cubicBezTo>
                  <a:cubicBezTo>
                    <a:pt x="11" y="10"/>
                    <a:pt x="13" y="12"/>
                    <a:pt x="15" y="14"/>
                  </a:cubicBezTo>
                  <a:cubicBezTo>
                    <a:pt x="17" y="17"/>
                    <a:pt x="17" y="21"/>
                    <a:pt x="15" y="24"/>
                  </a:cubicBezTo>
                  <a:cubicBezTo>
                    <a:pt x="14" y="27"/>
                    <a:pt x="11" y="29"/>
                    <a:pt x="6" y="29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8" name="Рисунок 37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357" y="1277529"/>
            <a:ext cx="5417850" cy="398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605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789974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264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499" y="0"/>
            <a:ext cx="9836151" cy="704850"/>
          </a:xfrm>
        </p:spPr>
        <p:txBody>
          <a:bodyPr vert="horz"/>
          <a:lstStyle/>
          <a:p>
            <a:r>
              <a:rPr lang="ru-RU" dirty="0"/>
              <a:t>Информация </a:t>
            </a:r>
            <a:r>
              <a:rPr lang="kk-KZ" dirty="0"/>
              <a:t>об исполнении утвержденной </a:t>
            </a:r>
            <a:r>
              <a:rPr lang="ru-RU" dirty="0"/>
              <a:t>инвестиционной программы </a:t>
            </a:r>
            <a:br>
              <a:rPr lang="ru-RU" dirty="0"/>
            </a:br>
            <a:r>
              <a:rPr lang="ru-RU" dirty="0"/>
              <a:t>АО «3-Энергоорталык» по итогам 1 полугодия 2026 года 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8125" y="6346252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/>
              <a:t>* убыток по услуге производство тепловой энергии за 1-е полугодие 2026г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005950"/>
              </p:ext>
            </p:extLst>
          </p:nvPr>
        </p:nvGraphicFramePr>
        <p:xfrm>
          <a:off x="238124" y="827772"/>
          <a:ext cx="11754954" cy="5444003"/>
        </p:xfrm>
        <a:graphic>
          <a:graphicData uri="http://schemas.openxmlformats.org/drawingml/2006/table">
            <a:tbl>
              <a:tblPr/>
              <a:tblGrid>
                <a:gridCol w="475020">
                  <a:extLst>
                    <a:ext uri="{9D8B030D-6E8A-4147-A177-3AD203B41FA5}">
                      <a16:colId xmlns:a16="http://schemas.microsoft.com/office/drawing/2014/main" val="2609394038"/>
                    </a:ext>
                  </a:extLst>
                </a:gridCol>
                <a:gridCol w="730645">
                  <a:extLst>
                    <a:ext uri="{9D8B030D-6E8A-4147-A177-3AD203B41FA5}">
                      <a16:colId xmlns:a16="http://schemas.microsoft.com/office/drawing/2014/main" val="2124512273"/>
                    </a:ext>
                  </a:extLst>
                </a:gridCol>
                <a:gridCol w="1702033">
                  <a:extLst>
                    <a:ext uri="{9D8B030D-6E8A-4147-A177-3AD203B41FA5}">
                      <a16:colId xmlns:a16="http://schemas.microsoft.com/office/drawing/2014/main" val="3216868527"/>
                    </a:ext>
                  </a:extLst>
                </a:gridCol>
                <a:gridCol w="316680">
                  <a:extLst>
                    <a:ext uri="{9D8B030D-6E8A-4147-A177-3AD203B41FA5}">
                      <a16:colId xmlns:a16="http://schemas.microsoft.com/office/drawing/2014/main" val="413188635"/>
                    </a:ext>
                  </a:extLst>
                </a:gridCol>
                <a:gridCol w="273497">
                  <a:extLst>
                    <a:ext uri="{9D8B030D-6E8A-4147-A177-3AD203B41FA5}">
                      <a16:colId xmlns:a16="http://schemas.microsoft.com/office/drawing/2014/main" val="2610833458"/>
                    </a:ext>
                  </a:extLst>
                </a:gridCol>
                <a:gridCol w="395851">
                  <a:extLst>
                    <a:ext uri="{9D8B030D-6E8A-4147-A177-3AD203B41FA5}">
                      <a16:colId xmlns:a16="http://schemas.microsoft.com/office/drawing/2014/main" val="1576926959"/>
                    </a:ext>
                  </a:extLst>
                </a:gridCol>
                <a:gridCol w="381456">
                  <a:extLst>
                    <a:ext uri="{9D8B030D-6E8A-4147-A177-3AD203B41FA5}">
                      <a16:colId xmlns:a16="http://schemas.microsoft.com/office/drawing/2014/main" val="2130267251"/>
                    </a:ext>
                  </a:extLst>
                </a:gridCol>
                <a:gridCol w="201525">
                  <a:extLst>
                    <a:ext uri="{9D8B030D-6E8A-4147-A177-3AD203B41FA5}">
                      <a16:colId xmlns:a16="http://schemas.microsoft.com/office/drawing/2014/main" val="3891167528"/>
                    </a:ext>
                  </a:extLst>
                </a:gridCol>
                <a:gridCol w="521312">
                  <a:extLst>
                    <a:ext uri="{9D8B030D-6E8A-4147-A177-3AD203B41FA5}">
                      <a16:colId xmlns:a16="http://schemas.microsoft.com/office/drawing/2014/main" val="2008863948"/>
                    </a:ext>
                  </a:extLst>
                </a:gridCol>
                <a:gridCol w="272189">
                  <a:extLst>
                    <a:ext uri="{9D8B030D-6E8A-4147-A177-3AD203B41FA5}">
                      <a16:colId xmlns:a16="http://schemas.microsoft.com/office/drawing/2014/main" val="779790581"/>
                    </a:ext>
                  </a:extLst>
                </a:gridCol>
                <a:gridCol w="856476">
                  <a:extLst>
                    <a:ext uri="{9D8B030D-6E8A-4147-A177-3AD203B41FA5}">
                      <a16:colId xmlns:a16="http://schemas.microsoft.com/office/drawing/2014/main" val="3751787413"/>
                    </a:ext>
                  </a:extLst>
                </a:gridCol>
                <a:gridCol w="856476">
                  <a:extLst>
                    <a:ext uri="{9D8B030D-6E8A-4147-A177-3AD203B41FA5}">
                      <a16:colId xmlns:a16="http://schemas.microsoft.com/office/drawing/2014/main" val="3689455868"/>
                    </a:ext>
                  </a:extLst>
                </a:gridCol>
                <a:gridCol w="287891">
                  <a:extLst>
                    <a:ext uri="{9D8B030D-6E8A-4147-A177-3AD203B41FA5}">
                      <a16:colId xmlns:a16="http://schemas.microsoft.com/office/drawing/2014/main" val="1547029794"/>
                    </a:ext>
                  </a:extLst>
                </a:gridCol>
                <a:gridCol w="215917">
                  <a:extLst>
                    <a:ext uri="{9D8B030D-6E8A-4147-A177-3AD203B41FA5}">
                      <a16:colId xmlns:a16="http://schemas.microsoft.com/office/drawing/2014/main" val="4155189858"/>
                    </a:ext>
                  </a:extLst>
                </a:gridCol>
                <a:gridCol w="251904">
                  <a:extLst>
                    <a:ext uri="{9D8B030D-6E8A-4147-A177-3AD203B41FA5}">
                      <a16:colId xmlns:a16="http://schemas.microsoft.com/office/drawing/2014/main" val="1018622579"/>
                    </a:ext>
                  </a:extLst>
                </a:gridCol>
                <a:gridCol w="230312">
                  <a:extLst>
                    <a:ext uri="{9D8B030D-6E8A-4147-A177-3AD203B41FA5}">
                      <a16:colId xmlns:a16="http://schemas.microsoft.com/office/drawing/2014/main" val="268388875"/>
                    </a:ext>
                  </a:extLst>
                </a:gridCol>
                <a:gridCol w="395851">
                  <a:extLst>
                    <a:ext uri="{9D8B030D-6E8A-4147-A177-3AD203B41FA5}">
                      <a16:colId xmlns:a16="http://schemas.microsoft.com/office/drawing/2014/main" val="3440794471"/>
                    </a:ext>
                  </a:extLst>
                </a:gridCol>
                <a:gridCol w="395851">
                  <a:extLst>
                    <a:ext uri="{9D8B030D-6E8A-4147-A177-3AD203B41FA5}">
                      <a16:colId xmlns:a16="http://schemas.microsoft.com/office/drawing/2014/main" val="1751222683"/>
                    </a:ext>
                  </a:extLst>
                </a:gridCol>
                <a:gridCol w="403047">
                  <a:extLst>
                    <a:ext uri="{9D8B030D-6E8A-4147-A177-3AD203B41FA5}">
                      <a16:colId xmlns:a16="http://schemas.microsoft.com/office/drawing/2014/main" val="1620030977"/>
                    </a:ext>
                  </a:extLst>
                </a:gridCol>
                <a:gridCol w="404847">
                  <a:extLst>
                    <a:ext uri="{9D8B030D-6E8A-4147-A177-3AD203B41FA5}">
                      <a16:colId xmlns:a16="http://schemas.microsoft.com/office/drawing/2014/main" val="3236033919"/>
                    </a:ext>
                  </a:extLst>
                </a:gridCol>
                <a:gridCol w="210521">
                  <a:extLst>
                    <a:ext uri="{9D8B030D-6E8A-4147-A177-3AD203B41FA5}">
                      <a16:colId xmlns:a16="http://schemas.microsoft.com/office/drawing/2014/main" val="2541200609"/>
                    </a:ext>
                  </a:extLst>
                </a:gridCol>
                <a:gridCol w="403047">
                  <a:extLst>
                    <a:ext uri="{9D8B030D-6E8A-4147-A177-3AD203B41FA5}">
                      <a16:colId xmlns:a16="http://schemas.microsoft.com/office/drawing/2014/main" val="539476903"/>
                    </a:ext>
                  </a:extLst>
                </a:gridCol>
                <a:gridCol w="404847">
                  <a:extLst>
                    <a:ext uri="{9D8B030D-6E8A-4147-A177-3AD203B41FA5}">
                      <a16:colId xmlns:a16="http://schemas.microsoft.com/office/drawing/2014/main" val="2464986826"/>
                    </a:ext>
                  </a:extLst>
                </a:gridCol>
                <a:gridCol w="404847">
                  <a:extLst>
                    <a:ext uri="{9D8B030D-6E8A-4147-A177-3AD203B41FA5}">
                      <a16:colId xmlns:a16="http://schemas.microsoft.com/office/drawing/2014/main" val="2458337663"/>
                    </a:ext>
                  </a:extLst>
                </a:gridCol>
                <a:gridCol w="367061">
                  <a:extLst>
                    <a:ext uri="{9D8B030D-6E8A-4147-A177-3AD203B41FA5}">
                      <a16:colId xmlns:a16="http://schemas.microsoft.com/office/drawing/2014/main" val="2311194603"/>
                    </a:ext>
                  </a:extLst>
                </a:gridCol>
                <a:gridCol w="395851">
                  <a:extLst>
                    <a:ext uri="{9D8B030D-6E8A-4147-A177-3AD203B41FA5}">
                      <a16:colId xmlns:a16="http://schemas.microsoft.com/office/drawing/2014/main" val="1953210684"/>
                    </a:ext>
                  </a:extLst>
                </a:gridCol>
              </a:tblGrid>
              <a:tr h="858986">
                <a:tc rowSpan="4"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5872" marR="5872" marT="58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Информация о плановых и фактических объемах предоставления регулируемых услуг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Отчет о прибылях и убытках*</a:t>
                      </a:r>
                    </a:p>
                  </a:txBody>
                  <a:tcPr marL="5872" marR="5872" marT="587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Сумма инвестиционной программы (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тыс.тенге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Информация о фактических условиях и размерах финансирования инвестиционной программы, тыс. тенге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Информация о сопоставлении фактических показателей исполнения инвестиционной программы с показателями, утвержденными в инвестиционной программе**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Разъяснение причин отклонения достигнутых фактических показателей от показателей в утвержденной инвестиционной программе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повышения качества и надежности предоставляемых регулируемых услуг и эффективности деятельности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2799520"/>
                  </a:ext>
                </a:extLst>
              </a:tr>
              <a:tr h="11194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регулируемых услуг (товаров, работ) и обслуживаемая территория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мероприятий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 измерения</a:t>
                      </a:r>
                    </a:p>
                  </a:txBody>
                  <a:tcPr marL="5872" marR="5872" marT="587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в натуральных показателях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Период предоставления услуги в рамках инвестиционной программы</a:t>
                      </a:r>
                    </a:p>
                  </a:txBody>
                  <a:tcPr marL="5872" marR="5872" marT="587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отклонение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причины отклонения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собственные средства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Заемные средства</a:t>
                      </a:r>
                    </a:p>
                  </a:txBody>
                  <a:tcPr marL="5872" marR="5872" marT="587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Бюджетные средства</a:t>
                      </a:r>
                    </a:p>
                  </a:txBody>
                  <a:tcPr marL="5872" marR="5872" marT="587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снижение расхода сырья, материалов, топлива и энергии в натуральном выражении в зависимости от утвержденной инвестиционной программы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Снижение износа (физического) основных фондов (активов), %, по годам реализации в зависимости от утвержденной инвестиционной программы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Снижение потерь, %, по годам реализации в зависимости от утвержденной инвестиционной программы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Снижение аварийности, по годам реализации в зависимости от утвержденной инвестиционной программы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621416"/>
                  </a:ext>
                </a:extLst>
              </a:tr>
              <a:tr h="2945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Амортизация</a:t>
                      </a:r>
                    </a:p>
                  </a:txBody>
                  <a:tcPr marL="5872" marR="5872" marT="587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Прибыль</a:t>
                      </a:r>
                    </a:p>
                  </a:txBody>
                  <a:tcPr marL="5872" marR="5872" marT="587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5673979"/>
                  </a:ext>
                </a:extLst>
              </a:tr>
              <a:tr h="5703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прошлого года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текущего года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прошлого года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текущего года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прошлого года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текущего года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3156008"/>
                  </a:ext>
                </a:extLst>
              </a:tr>
              <a:tr h="1478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5872" marR="5872" marT="58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3584745"/>
                  </a:ext>
                </a:extLst>
              </a:tr>
              <a:tr h="5186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5872" marR="5872" marT="58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Производство тепловой энергии. (г.Шымкент)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Капитальный ремонт ШПП (двухрядного) котлоагрегата ТГМЕ-464 ст.№1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объект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1.01.26-31.12.26</a:t>
                      </a:r>
                    </a:p>
                  </a:txBody>
                  <a:tcPr marL="5872" marR="5872" marT="587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-13,1 млн.тенге</a:t>
                      </a:r>
                    </a:p>
                  </a:txBody>
                  <a:tcPr marL="5872" marR="5872" marT="587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73 285,0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-73 285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выполнение работ планируется в 3-4 квартале 2026г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204 088,7</a:t>
                      </a:r>
                    </a:p>
                  </a:txBody>
                  <a:tcPr marL="5872" marR="5872" marT="587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5872" marR="5872" marT="587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0552653"/>
                  </a:ext>
                </a:extLst>
              </a:tr>
              <a:tr h="6336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5872" marR="5872" marT="58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Капитальный ремонт газового тракта котлоагрегата№1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объект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25 753,9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-25 754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277072"/>
                  </a:ext>
                </a:extLst>
              </a:tr>
              <a:tr h="3907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5872" marR="5872" marT="58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Капитальный ремонт воздушного тракта котлоагрегата№1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объект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42 322,8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-42 323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941786"/>
                  </a:ext>
                </a:extLst>
              </a:tr>
              <a:tr h="6465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5872" marR="5872" marT="58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Приобретение регуляторов давления пара Ду 300/350 Ру 2,5м Па, т-300-450, с эл/приводом. Бойлер №1,2,3,4, ПСВ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объект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62 727,0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-62 727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979092"/>
                  </a:ext>
                </a:extLst>
              </a:tr>
              <a:tr h="262852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5872" marR="5872" marT="58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204 088,7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-204 088,7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872" marR="5872" marT="58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872" marR="5872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7859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2083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924839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62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ru-RU" dirty="0"/>
              <a:t>Информация о постатейном исполнении утвержденной тарифной сметы на регулируемую услугу по производству тепловой энергии по итогам 1 полугодия 2026 года </a:t>
            </a:r>
            <a:r>
              <a:rPr lang="ru-RU" sz="1000" dirty="0"/>
              <a:t>(1 из 3)</a:t>
            </a:r>
            <a:endParaRPr lang="en-US" sz="1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645975"/>
              </p:ext>
            </p:extLst>
          </p:nvPr>
        </p:nvGraphicFramePr>
        <p:xfrm>
          <a:off x="317499" y="943277"/>
          <a:ext cx="11579327" cy="5587134"/>
        </p:xfrm>
        <a:graphic>
          <a:graphicData uri="http://schemas.openxmlformats.org/drawingml/2006/table">
            <a:tbl>
              <a:tblPr/>
              <a:tblGrid>
                <a:gridCol w="516383">
                  <a:extLst>
                    <a:ext uri="{9D8B030D-6E8A-4147-A177-3AD203B41FA5}">
                      <a16:colId xmlns:a16="http://schemas.microsoft.com/office/drawing/2014/main" val="681529834"/>
                    </a:ext>
                  </a:extLst>
                </a:gridCol>
                <a:gridCol w="2492109">
                  <a:extLst>
                    <a:ext uri="{9D8B030D-6E8A-4147-A177-3AD203B41FA5}">
                      <a16:colId xmlns:a16="http://schemas.microsoft.com/office/drawing/2014/main" val="4212021354"/>
                    </a:ext>
                  </a:extLst>
                </a:gridCol>
                <a:gridCol w="909284">
                  <a:extLst>
                    <a:ext uri="{9D8B030D-6E8A-4147-A177-3AD203B41FA5}">
                      <a16:colId xmlns:a16="http://schemas.microsoft.com/office/drawing/2014/main" val="3941723098"/>
                    </a:ext>
                  </a:extLst>
                </a:gridCol>
                <a:gridCol w="1100121">
                  <a:extLst>
                    <a:ext uri="{9D8B030D-6E8A-4147-A177-3AD203B41FA5}">
                      <a16:colId xmlns:a16="http://schemas.microsoft.com/office/drawing/2014/main" val="234842800"/>
                    </a:ext>
                  </a:extLst>
                </a:gridCol>
                <a:gridCol w="1304989">
                  <a:extLst>
                    <a:ext uri="{9D8B030D-6E8A-4147-A177-3AD203B41FA5}">
                      <a16:colId xmlns:a16="http://schemas.microsoft.com/office/drawing/2014/main" val="1515206021"/>
                    </a:ext>
                  </a:extLst>
                </a:gridCol>
                <a:gridCol w="1170280">
                  <a:extLst>
                    <a:ext uri="{9D8B030D-6E8A-4147-A177-3AD203B41FA5}">
                      <a16:colId xmlns:a16="http://schemas.microsoft.com/office/drawing/2014/main" val="172158596"/>
                    </a:ext>
                  </a:extLst>
                </a:gridCol>
                <a:gridCol w="4086161">
                  <a:extLst>
                    <a:ext uri="{9D8B030D-6E8A-4147-A177-3AD203B41FA5}">
                      <a16:colId xmlns:a16="http://schemas.microsoft.com/office/drawing/2014/main" val="2826247140"/>
                    </a:ext>
                  </a:extLst>
                </a:gridCol>
              </a:tblGrid>
              <a:tr h="808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р/с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Наименование показателей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 измерения  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Предусмотрено в утвержденной тарифной смете  на 2026 год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Показатели тарифной сметы за 1-е полугодие 2026 года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Отклонение %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Причины отклонения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56473"/>
                  </a:ext>
                </a:extLst>
              </a:tr>
              <a:tr h="1664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Затраты    всего, в т.ч.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4 220 028,52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2 361 532,0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-44,0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6695215"/>
                  </a:ext>
                </a:extLst>
              </a:tr>
              <a:tr h="1815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Мат.затраты -всего, в т.ч.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3 499 148,92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1 917 246,0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-45,2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8638653"/>
                  </a:ext>
                </a:extLst>
              </a:tr>
              <a:tr h="3269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1.1.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Топливо (газ)</a:t>
                      </a:r>
                    </a:p>
                  </a:txBody>
                  <a:tcPr marL="44485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3 357 959,4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1 877 252,0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-44,1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Фактические затраты за первое полугодие в соответствии с объемом производства.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2413481"/>
                  </a:ext>
                </a:extLst>
              </a:tr>
              <a:tr h="2913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1.2.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химреагенты</a:t>
                      </a:r>
                    </a:p>
                  </a:txBody>
                  <a:tcPr marL="44485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99 863,1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21 652,0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-78,3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Сезонность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произ-ва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Фильтрующие матеры  будут засыпаны в ноябре-декабре.  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7503376"/>
                  </a:ext>
                </a:extLst>
              </a:tr>
              <a:tr h="1842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1.3.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вода на технолог.цели</a:t>
                      </a:r>
                    </a:p>
                  </a:txBody>
                  <a:tcPr marL="44485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33 986,0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11 190,0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-67,1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Сезонность произ-ва. Статья затрат будет исполнена до конца года. 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1603931"/>
                  </a:ext>
                </a:extLst>
              </a:tr>
              <a:tr h="2615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1.4.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материалы на ТО и эксплуатацию</a:t>
                      </a:r>
                    </a:p>
                  </a:txBody>
                  <a:tcPr marL="44485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5 654,7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6 157,0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8,9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Сезонность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произ-ва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Списание в январе -феврале. Производственная необходимость.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813196"/>
                  </a:ext>
                </a:extLst>
              </a:tr>
              <a:tr h="1783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1.5.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ГСМ</a:t>
                      </a:r>
                    </a:p>
                  </a:txBody>
                  <a:tcPr marL="44485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1 685,6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995,0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-41,0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Статья затрат будет исполнена до конца года. 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276230"/>
                  </a:ext>
                </a:extLst>
              </a:tr>
              <a:tr h="2021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Затраты на оплату труда, всего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381 910,21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250 405,0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-34,4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0815678"/>
                  </a:ext>
                </a:extLst>
              </a:tr>
              <a:tr h="2199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2.1.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Заработная плата ППР</a:t>
                      </a:r>
                    </a:p>
                  </a:txBody>
                  <a:tcPr marL="44485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338 273,0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219 984,0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-35,0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Статья затрат будет исполнена до конца года. 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1915744"/>
                  </a:ext>
                </a:extLst>
              </a:tr>
              <a:tr h="2378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2.2.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Социальный налог</a:t>
                      </a:r>
                    </a:p>
                  </a:txBody>
                  <a:tcPr marL="44485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33 489,0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24 716,0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-26,2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Отчисление от ФОТ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8691010"/>
                  </a:ext>
                </a:extLst>
              </a:tr>
              <a:tr h="2734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2.3.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ОСМС (обязательное социальное медицинское страхование)</a:t>
                      </a:r>
                    </a:p>
                  </a:txBody>
                  <a:tcPr marL="44485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10 148,2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5 705,0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-43,8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Отчисление от ФОТ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5275527"/>
                  </a:ext>
                </a:extLst>
              </a:tr>
              <a:tr h="196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Амортизация 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200 273,6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133 646,0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-33,3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Статья затрат будет исполнена до конца года. 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825247"/>
                  </a:ext>
                </a:extLst>
              </a:tr>
              <a:tr h="2021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Ремонт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85 860,6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21 986,0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-74,4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Сезонность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произ-ва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 Статья затрат будет исполнена до конца года. 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564688"/>
                  </a:ext>
                </a:extLst>
              </a:tr>
              <a:tr h="1664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Материалы  на рем.работы</a:t>
                      </a:r>
                    </a:p>
                  </a:txBody>
                  <a:tcPr marL="44485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74 445,5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21 235,0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-71,5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14150"/>
                  </a:ext>
                </a:extLst>
              </a:tr>
              <a:tr h="1664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подрядных орг. по ремонту</a:t>
                      </a:r>
                    </a:p>
                  </a:txBody>
                  <a:tcPr marL="44485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11 415,0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751,0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-93,4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1095734"/>
                  </a:ext>
                </a:extLst>
              </a:tr>
              <a:tr h="195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затраты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52 835,2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38 249,0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-27,6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3209372"/>
                  </a:ext>
                </a:extLst>
              </a:tr>
              <a:tr h="27942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5.1.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сторонних организаций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19 754,8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23 115,0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17,0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Увеличение стоимости ежемесячных обязательных услуг по охране объектов и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аварийно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спасательным работам.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5275639"/>
                  </a:ext>
                </a:extLst>
              </a:tr>
              <a:tr h="2080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5.2.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Налоги 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17 058,3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12 499,0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-26,7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Статья затрат будет исполнена до конца года. 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3046314"/>
                  </a:ext>
                </a:extLst>
              </a:tr>
              <a:tr h="2140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5.3.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Страхование 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2 787,2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1 664,0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-40,3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Статья затрат будет исполнена до конца года. 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7748488"/>
                  </a:ext>
                </a:extLst>
              </a:tr>
              <a:tr h="2734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5.4.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на охрану труда и  ТБ (спец.одежда, мыло,молоко)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13 234,9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971,0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-92,7</a:t>
                      </a:r>
                    </a:p>
                  </a:txBody>
                  <a:tcPr marL="4943" marR="4943" marT="49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Статья затрат будет исполнена до конца года. </a:t>
                      </a:r>
                    </a:p>
                  </a:txBody>
                  <a:tcPr marL="4943" marR="4943" marT="4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23603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3222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710828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315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ru-RU" dirty="0"/>
              <a:t>Информация о постатейном исполнении утвержденной тарифной сметы на регулируемую услугу по производству тепловой энергии по итогам 1 полугодия 2025 года </a:t>
            </a:r>
            <a:r>
              <a:rPr lang="ru-RU" sz="1000" dirty="0"/>
              <a:t>(2 из 3)</a:t>
            </a:r>
            <a:endParaRPr lang="en-US" sz="1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396688"/>
              </p:ext>
            </p:extLst>
          </p:nvPr>
        </p:nvGraphicFramePr>
        <p:xfrm>
          <a:off x="317500" y="962526"/>
          <a:ext cx="11511949" cy="5440713"/>
        </p:xfrm>
        <a:graphic>
          <a:graphicData uri="http://schemas.openxmlformats.org/drawingml/2006/table">
            <a:tbl>
              <a:tblPr/>
              <a:tblGrid>
                <a:gridCol w="513379">
                  <a:extLst>
                    <a:ext uri="{9D8B030D-6E8A-4147-A177-3AD203B41FA5}">
                      <a16:colId xmlns:a16="http://schemas.microsoft.com/office/drawing/2014/main" val="3998820569"/>
                    </a:ext>
                  </a:extLst>
                </a:gridCol>
                <a:gridCol w="2477609">
                  <a:extLst>
                    <a:ext uri="{9D8B030D-6E8A-4147-A177-3AD203B41FA5}">
                      <a16:colId xmlns:a16="http://schemas.microsoft.com/office/drawing/2014/main" val="2970215665"/>
                    </a:ext>
                  </a:extLst>
                </a:gridCol>
                <a:gridCol w="903992">
                  <a:extLst>
                    <a:ext uri="{9D8B030D-6E8A-4147-A177-3AD203B41FA5}">
                      <a16:colId xmlns:a16="http://schemas.microsoft.com/office/drawing/2014/main" val="313341799"/>
                    </a:ext>
                  </a:extLst>
                </a:gridCol>
                <a:gridCol w="1093720">
                  <a:extLst>
                    <a:ext uri="{9D8B030D-6E8A-4147-A177-3AD203B41FA5}">
                      <a16:colId xmlns:a16="http://schemas.microsoft.com/office/drawing/2014/main" val="3723997745"/>
                    </a:ext>
                  </a:extLst>
                </a:gridCol>
                <a:gridCol w="1297396">
                  <a:extLst>
                    <a:ext uri="{9D8B030D-6E8A-4147-A177-3AD203B41FA5}">
                      <a16:colId xmlns:a16="http://schemas.microsoft.com/office/drawing/2014/main" val="581699830"/>
                    </a:ext>
                  </a:extLst>
                </a:gridCol>
                <a:gridCol w="1163470">
                  <a:extLst>
                    <a:ext uri="{9D8B030D-6E8A-4147-A177-3AD203B41FA5}">
                      <a16:colId xmlns:a16="http://schemas.microsoft.com/office/drawing/2014/main" val="1784849711"/>
                    </a:ext>
                  </a:extLst>
                </a:gridCol>
                <a:gridCol w="4062383">
                  <a:extLst>
                    <a:ext uri="{9D8B030D-6E8A-4147-A177-3AD203B41FA5}">
                      <a16:colId xmlns:a16="http://schemas.microsoft.com/office/drawing/2014/main" val="672993041"/>
                    </a:ext>
                  </a:extLst>
                </a:gridCol>
              </a:tblGrid>
              <a:tr h="8392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р/с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Наименование показателей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 измерения  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Предусмотрено в утвержденной тарифной смете  на 2026 год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Показатели тарифной сметы за 1-е полугодие 2026 года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Отклонение %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Причины отклонения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790146"/>
                  </a:ext>
                </a:extLst>
              </a:tr>
              <a:tr h="3394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ПЕРИОДА всего, вт.ч.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70 510,83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41 485,0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-41,2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799575"/>
                  </a:ext>
                </a:extLst>
              </a:tr>
              <a:tr h="3517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и административные расходы всего, в т.ч.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70 510,83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41 485,0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-41,2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8061250"/>
                  </a:ext>
                </a:extLst>
              </a:tr>
              <a:tr h="154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6.1.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Заработная плата  АУП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27 622,56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17 317,0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-37,3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Статья затрат будет исполнена до конца года. 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589582"/>
                  </a:ext>
                </a:extLst>
              </a:tr>
              <a:tr h="2036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6.2.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Социальный налог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2 734,63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1 493,0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-45,4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Отчисление от ФОТ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5768375"/>
                  </a:ext>
                </a:extLst>
              </a:tr>
              <a:tr h="3455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6.3.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ОСМС (обязательное социальное медицинское страхование)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828,68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450,0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-45,7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Отчисление от ФОТ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141043"/>
                  </a:ext>
                </a:extLst>
              </a:tr>
              <a:tr h="3208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6.4.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Налоги, всего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282,0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571,0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102,5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Увеличение по налогу на имущество. Увеличение стоимости ОС за счет капитальных ремонтов.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4925"/>
                  </a:ext>
                </a:extLst>
              </a:tr>
              <a:tr h="1789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6.5.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 расходы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39 042,96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17 167,0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-56,0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5410396"/>
                  </a:ext>
                </a:extLst>
              </a:tr>
              <a:tr h="2838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6.5.1.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Амортизация 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3 815,05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4 487,0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17,6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Увеличение амортизационных отчислений за счет увеличения стоимости ОС.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4428331"/>
                  </a:ext>
                </a:extLst>
              </a:tr>
              <a:tr h="1974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6.5.2.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ГСМ для легкового транспорта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237,53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190,0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-20,0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Статья затрат будет исполнена до конца года. 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0699837"/>
                  </a:ext>
                </a:extLst>
              </a:tr>
              <a:tr h="2036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6.5.3.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Канцтовары и пр.  </a:t>
                      </a:r>
                    </a:p>
                  </a:txBody>
                  <a:tcPr marL="46346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1 162,39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405,0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-65,2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Оптимизация расходов в связи с  сокращением объемов.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244360"/>
                  </a:ext>
                </a:extLst>
              </a:tr>
              <a:tr h="1974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6.5.4.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Командировочные расходы </a:t>
                      </a:r>
                    </a:p>
                  </a:txBody>
                  <a:tcPr marL="46346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75,73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1 430,0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1 788,3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Производственная необходимость.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7334810"/>
                  </a:ext>
                </a:extLst>
              </a:tr>
              <a:tr h="154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6.5.5.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связи </a:t>
                      </a:r>
                    </a:p>
                  </a:txBody>
                  <a:tcPr marL="46346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983,38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1 098,0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11,7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Увеличение стоимости услуг.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401622"/>
                  </a:ext>
                </a:extLst>
              </a:tr>
              <a:tr h="1974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6.5.6.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по страхованию </a:t>
                      </a:r>
                    </a:p>
                  </a:txBody>
                  <a:tcPr marL="46346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514,89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11,0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-97,9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Снижение процента отнесения затрат на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теплоэнергию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5974038"/>
                  </a:ext>
                </a:extLst>
              </a:tr>
              <a:tr h="3208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6.5.7.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общего характера сторонних организаций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29 527,83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13 802,0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-53,3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Статья затрат будет исполнена до конца года. 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1643717"/>
                  </a:ext>
                </a:extLst>
              </a:tr>
              <a:tr h="1912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6.5.8.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на развитие персонала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1 916,27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первом полугодии обучение собственными силами.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073534"/>
                  </a:ext>
                </a:extLst>
              </a:tr>
              <a:tr h="2838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6.5.9.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на охрану труда  и ТБ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150,32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-100,0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Оптимизация расходов в связи с  сокращением объемов.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3362190"/>
                  </a:ext>
                </a:extLst>
              </a:tr>
              <a:tr h="2036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6.5.10.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Периодическая печать  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35,57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-100,0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Статья затрат будет исполнена до конца года. 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7349046"/>
                  </a:ext>
                </a:extLst>
              </a:tr>
              <a:tr h="2468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6.5.11.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  воды  на ХН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624,00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231,0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-63,0</a:t>
                      </a:r>
                    </a:p>
                  </a:txBody>
                  <a:tcPr marL="5150" marR="5150" marT="51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Фактические затраты за первое полугодие в соответствии с объемом производства.</a:t>
                      </a:r>
                    </a:p>
                  </a:txBody>
                  <a:tcPr marL="5150" marR="5150" marT="51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90546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5351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30656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40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ru-RU" dirty="0"/>
              <a:t>Информация о постатейном исполнении утвержденной тарифной сметы на регулируемую услугу по производству тепловой энергии по итогам 1 полугодия 2025 года </a:t>
            </a:r>
            <a:r>
              <a:rPr lang="ru-RU" sz="1000" dirty="0"/>
              <a:t>(3 из 3)</a:t>
            </a:r>
            <a:endParaRPr lang="en-US" sz="1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999551"/>
              </p:ext>
            </p:extLst>
          </p:nvPr>
        </p:nvGraphicFramePr>
        <p:xfrm>
          <a:off x="559067" y="956177"/>
          <a:ext cx="10904621" cy="4944109"/>
        </p:xfrm>
        <a:graphic>
          <a:graphicData uri="http://schemas.openxmlformats.org/drawingml/2006/table">
            <a:tbl>
              <a:tblPr/>
              <a:tblGrid>
                <a:gridCol w="468946">
                  <a:extLst>
                    <a:ext uri="{9D8B030D-6E8A-4147-A177-3AD203B41FA5}">
                      <a16:colId xmlns:a16="http://schemas.microsoft.com/office/drawing/2014/main" val="2675360996"/>
                    </a:ext>
                  </a:extLst>
                </a:gridCol>
                <a:gridCol w="2263173">
                  <a:extLst>
                    <a:ext uri="{9D8B030D-6E8A-4147-A177-3AD203B41FA5}">
                      <a16:colId xmlns:a16="http://schemas.microsoft.com/office/drawing/2014/main" val="1377906265"/>
                    </a:ext>
                  </a:extLst>
                </a:gridCol>
                <a:gridCol w="825752">
                  <a:extLst>
                    <a:ext uri="{9D8B030D-6E8A-4147-A177-3AD203B41FA5}">
                      <a16:colId xmlns:a16="http://schemas.microsoft.com/office/drawing/2014/main" val="1096684270"/>
                    </a:ext>
                  </a:extLst>
                </a:gridCol>
                <a:gridCol w="999059">
                  <a:extLst>
                    <a:ext uri="{9D8B030D-6E8A-4147-A177-3AD203B41FA5}">
                      <a16:colId xmlns:a16="http://schemas.microsoft.com/office/drawing/2014/main" val="3071715360"/>
                    </a:ext>
                  </a:extLst>
                </a:gridCol>
                <a:gridCol w="1185107">
                  <a:extLst>
                    <a:ext uri="{9D8B030D-6E8A-4147-A177-3AD203B41FA5}">
                      <a16:colId xmlns:a16="http://schemas.microsoft.com/office/drawing/2014/main" val="2372846663"/>
                    </a:ext>
                  </a:extLst>
                </a:gridCol>
                <a:gridCol w="1062774">
                  <a:extLst>
                    <a:ext uri="{9D8B030D-6E8A-4147-A177-3AD203B41FA5}">
                      <a16:colId xmlns:a16="http://schemas.microsoft.com/office/drawing/2014/main" val="1177336768"/>
                    </a:ext>
                  </a:extLst>
                </a:gridCol>
                <a:gridCol w="4099810">
                  <a:extLst>
                    <a:ext uri="{9D8B030D-6E8A-4147-A177-3AD203B41FA5}">
                      <a16:colId xmlns:a16="http://schemas.microsoft.com/office/drawing/2014/main" val="1816176149"/>
                    </a:ext>
                  </a:extLst>
                </a:gridCol>
              </a:tblGrid>
              <a:tr h="39984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III.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ЗАТРАТ 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тенге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4 290 539,4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2 403 017,0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-44,0</a:t>
                      </a:r>
                    </a:p>
                  </a:txBody>
                  <a:tcPr marL="7650" marR="7650" marT="76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0747835"/>
                  </a:ext>
                </a:extLst>
              </a:tr>
              <a:tr h="3046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IV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Прибыль  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-13 157,5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9543694"/>
                  </a:ext>
                </a:extLst>
              </a:tr>
              <a:tr h="5236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ДОХОДОВ, всего в том числе: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4 290 539,4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2 389 860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-44,3</a:t>
                      </a:r>
                    </a:p>
                  </a:txBody>
                  <a:tcPr marL="7650" marR="7650" marT="76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0783187"/>
                  </a:ext>
                </a:extLst>
              </a:tr>
              <a:tr h="3617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- Тепловая энергия</a:t>
                      </a:r>
                    </a:p>
                  </a:txBody>
                  <a:tcPr marL="7650" marR="7650" marT="76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4 285 753,5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2 389 860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-44,2</a:t>
                      </a:r>
                    </a:p>
                  </a:txBody>
                  <a:tcPr marL="7650" marR="7650" marT="76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29487"/>
                  </a:ext>
                </a:extLst>
              </a:tr>
              <a:tr h="43602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-Тепловая энергия в виде пара 16 АТА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 тенге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4 785,85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-100,0</a:t>
                      </a:r>
                    </a:p>
                  </a:txBody>
                  <a:tcPr marL="7650" marR="7650" marT="76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5175824"/>
                  </a:ext>
                </a:extLst>
              </a:tr>
              <a:tr h="281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 УСЛУГ  ВСЕГО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Гкал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595 280,0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331 575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-44,3</a:t>
                      </a:r>
                    </a:p>
                  </a:txBody>
                  <a:tcPr marL="7650" marR="7650" marT="76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9696601"/>
                  </a:ext>
                </a:extLst>
              </a:tr>
              <a:tr h="2284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том числе: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4865743"/>
                  </a:ext>
                </a:extLst>
              </a:tr>
              <a:tr h="4188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  Тепловая энергия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Гкал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594 616,0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331 575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-44,2</a:t>
                      </a:r>
                    </a:p>
                  </a:txBody>
                  <a:tcPr marL="7650" marR="7650" marT="76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Отпуск тепловой энергии по заявкам потребителя 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078485"/>
                  </a:ext>
                </a:extLst>
              </a:tr>
              <a:tr h="466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-Тепловая энергия в виде пара 16 АТА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Гкал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664,0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-100,0</a:t>
                      </a:r>
                    </a:p>
                  </a:txBody>
                  <a:tcPr marL="7650" marR="7650" marT="76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Ремонт оборудования у потребителя.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6012053"/>
                  </a:ext>
                </a:extLst>
              </a:tr>
              <a:tr h="44744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VIII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Среднеотпускной ТАРИФ, без НДС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тенге/Гкал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7 207,60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7 207,60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7650" marR="7650" marT="76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2274907"/>
                  </a:ext>
                </a:extLst>
              </a:tr>
              <a:tr h="3046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том числе: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4518158"/>
                  </a:ext>
                </a:extLst>
              </a:tr>
              <a:tr h="3046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-  Тепловая энергия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тенге/Гкал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7 207,60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7 207,60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7650" marR="7650" marT="76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287904"/>
                  </a:ext>
                </a:extLst>
              </a:tr>
              <a:tr h="466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-Тепловая энергия в виде пара 16 АТА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тенге/Гкал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7 207,60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7 207,60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7650" marR="7650" marT="76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50" marR="7650" marT="76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4998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8746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714929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64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00" y="0"/>
            <a:ext cx="9605964" cy="770021"/>
          </a:xfrm>
        </p:spPr>
        <p:txBody>
          <a:bodyPr vert="horz"/>
          <a:lstStyle/>
          <a:p>
            <a:r>
              <a:rPr lang="ru-RU" dirty="0"/>
              <a:t>Информация о соблюдении показателей качества и надежности регулируемых услуг и достижении показателей эффективности деятельности по итогам 1 полугодия 2026года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20570" y="940757"/>
            <a:ext cx="11194474" cy="945194"/>
          </a:xfrm>
        </p:spPr>
        <p:txBody>
          <a:bodyPr/>
          <a:lstStyle/>
          <a:p>
            <a:pPr algn="just"/>
            <a:r>
              <a:rPr lang="ru-RU" sz="1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Для АО «3-Энергоортплык» показатели качества и надежности регулируемых услуг и достижении показателей эффективности деятельности предприятия </a:t>
            </a:r>
            <a:r>
              <a:rPr lang="ru-RU" sz="14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не разрабатывались и не утверждались.</a:t>
            </a:r>
          </a:p>
          <a:p>
            <a:pPr algn="just"/>
            <a:r>
              <a:rPr lang="ru-RU" sz="1400" dirty="0">
                <a:solidFill>
                  <a:prstClr val="black"/>
                </a:solidFill>
              </a:rPr>
              <a:t>Оценка достижения показателей будет осуществлена по результатам выполнения мероприятий, предусмотренных в утвержденной инвестиционной программе, по итогам 2026 года.</a:t>
            </a:r>
            <a:endParaRPr lang="en-US" sz="14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538033"/>
              </p:ext>
            </p:extLst>
          </p:nvPr>
        </p:nvGraphicFramePr>
        <p:xfrm>
          <a:off x="395146" y="1906442"/>
          <a:ext cx="11441255" cy="1960708"/>
        </p:xfrm>
        <a:graphic>
          <a:graphicData uri="http://schemas.openxmlformats.org/drawingml/2006/table">
            <a:tbl>
              <a:tblPr/>
              <a:tblGrid>
                <a:gridCol w="4144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9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91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99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38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384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986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№ п/п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Показатель качества и надежности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Факт 2025 года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План  2026 года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Факт первое полугодие 2026 года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Оценка соблюдения показателей надежности и качества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Причины (обоснование) несоблюдения показателей надежности и качества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2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b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Износ производственных основных средств, %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утверждались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утверждались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--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ожидается по итогам выполнения мероприятий в конце года.</a:t>
                      </a:r>
                    </a:p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33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Аварийность, %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утверждались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утверждались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--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1111011"/>
                  </a:ext>
                </a:extLst>
              </a:tr>
            </a:tbl>
          </a:graphicData>
        </a:graphic>
      </p:graphicFrame>
      <p:grpSp>
        <p:nvGrpSpPr>
          <p:cNvPr id="8" name="Group 488"/>
          <p:cNvGrpSpPr/>
          <p:nvPr/>
        </p:nvGrpSpPr>
        <p:grpSpPr>
          <a:xfrm>
            <a:off x="203058" y="889956"/>
            <a:ext cx="371475" cy="371475"/>
            <a:chOff x="-2103438" y="3878264"/>
            <a:chExt cx="371475" cy="371475"/>
          </a:xfrm>
        </p:grpSpPr>
        <p:sp>
          <p:nvSpPr>
            <p:cNvPr id="9" name="Freeform 231"/>
            <p:cNvSpPr>
              <a:spLocks/>
            </p:cNvSpPr>
            <p:nvPr/>
          </p:nvSpPr>
          <p:spPr bwMode="auto">
            <a:xfrm>
              <a:off x="-2103438" y="4238626"/>
              <a:ext cx="101600" cy="11113"/>
            </a:xfrm>
            <a:custGeom>
              <a:avLst/>
              <a:gdLst>
                <a:gd name="T0" fmla="*/ 73 w 78"/>
                <a:gd name="T1" fmla="*/ 0 h 9"/>
                <a:gd name="T2" fmla="*/ 5 w 78"/>
                <a:gd name="T3" fmla="*/ 0 h 9"/>
                <a:gd name="T4" fmla="*/ 0 w 78"/>
                <a:gd name="T5" fmla="*/ 5 h 9"/>
                <a:gd name="T6" fmla="*/ 5 w 78"/>
                <a:gd name="T7" fmla="*/ 9 h 9"/>
                <a:gd name="T8" fmla="*/ 73 w 78"/>
                <a:gd name="T9" fmla="*/ 9 h 9"/>
                <a:gd name="T10" fmla="*/ 78 w 78"/>
                <a:gd name="T11" fmla="*/ 5 h 9"/>
                <a:gd name="T12" fmla="*/ 73 w 78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9">
                  <a:moveTo>
                    <a:pt x="7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73" y="9"/>
                    <a:pt x="73" y="9"/>
                    <a:pt x="73" y="9"/>
                  </a:cubicBezTo>
                  <a:cubicBezTo>
                    <a:pt x="76" y="9"/>
                    <a:pt x="78" y="7"/>
                    <a:pt x="78" y="5"/>
                  </a:cubicBezTo>
                  <a:cubicBezTo>
                    <a:pt x="78" y="2"/>
                    <a:pt x="76" y="0"/>
                    <a:pt x="73" y="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32"/>
            <p:cNvSpPr>
              <a:spLocks/>
            </p:cNvSpPr>
            <p:nvPr/>
          </p:nvSpPr>
          <p:spPr bwMode="auto">
            <a:xfrm>
              <a:off x="-1984376" y="4238626"/>
              <a:ext cx="82550" cy="11113"/>
            </a:xfrm>
            <a:custGeom>
              <a:avLst/>
              <a:gdLst>
                <a:gd name="T0" fmla="*/ 60 w 64"/>
                <a:gd name="T1" fmla="*/ 0 h 9"/>
                <a:gd name="T2" fmla="*/ 5 w 64"/>
                <a:gd name="T3" fmla="*/ 0 h 9"/>
                <a:gd name="T4" fmla="*/ 0 w 64"/>
                <a:gd name="T5" fmla="*/ 5 h 9"/>
                <a:gd name="T6" fmla="*/ 5 w 64"/>
                <a:gd name="T7" fmla="*/ 9 h 9"/>
                <a:gd name="T8" fmla="*/ 60 w 64"/>
                <a:gd name="T9" fmla="*/ 9 h 9"/>
                <a:gd name="T10" fmla="*/ 64 w 64"/>
                <a:gd name="T11" fmla="*/ 5 h 9"/>
                <a:gd name="T12" fmla="*/ 60 w 6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">
                  <a:moveTo>
                    <a:pt x="60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2" y="9"/>
                    <a:pt x="64" y="7"/>
                    <a:pt x="64" y="5"/>
                  </a:cubicBezTo>
                  <a:cubicBezTo>
                    <a:pt x="64" y="2"/>
                    <a:pt x="62" y="0"/>
                    <a:pt x="60" y="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233"/>
            <p:cNvSpPr>
              <a:spLocks/>
            </p:cNvSpPr>
            <p:nvPr/>
          </p:nvSpPr>
          <p:spPr bwMode="auto">
            <a:xfrm>
              <a:off x="-1827213" y="4238626"/>
              <a:ext cx="95250" cy="11113"/>
            </a:xfrm>
            <a:custGeom>
              <a:avLst/>
              <a:gdLst>
                <a:gd name="T0" fmla="*/ 67 w 72"/>
                <a:gd name="T1" fmla="*/ 0 h 9"/>
                <a:gd name="T2" fmla="*/ 5 w 72"/>
                <a:gd name="T3" fmla="*/ 0 h 9"/>
                <a:gd name="T4" fmla="*/ 0 w 72"/>
                <a:gd name="T5" fmla="*/ 5 h 9"/>
                <a:gd name="T6" fmla="*/ 5 w 72"/>
                <a:gd name="T7" fmla="*/ 9 h 9"/>
                <a:gd name="T8" fmla="*/ 67 w 72"/>
                <a:gd name="T9" fmla="*/ 9 h 9"/>
                <a:gd name="T10" fmla="*/ 72 w 72"/>
                <a:gd name="T11" fmla="*/ 5 h 9"/>
                <a:gd name="T12" fmla="*/ 67 w 72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9">
                  <a:moveTo>
                    <a:pt x="67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0" y="9"/>
                    <a:pt x="72" y="7"/>
                    <a:pt x="72" y="5"/>
                  </a:cubicBezTo>
                  <a:cubicBezTo>
                    <a:pt x="72" y="2"/>
                    <a:pt x="70" y="0"/>
                    <a:pt x="67" y="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34"/>
            <p:cNvSpPr>
              <a:spLocks/>
            </p:cNvSpPr>
            <p:nvPr/>
          </p:nvSpPr>
          <p:spPr bwMode="auto">
            <a:xfrm>
              <a:off x="-1882776" y="4238626"/>
              <a:ext cx="38100" cy="11113"/>
            </a:xfrm>
            <a:custGeom>
              <a:avLst/>
              <a:gdLst>
                <a:gd name="T0" fmla="*/ 25 w 29"/>
                <a:gd name="T1" fmla="*/ 0 h 9"/>
                <a:gd name="T2" fmla="*/ 5 w 29"/>
                <a:gd name="T3" fmla="*/ 0 h 9"/>
                <a:gd name="T4" fmla="*/ 0 w 29"/>
                <a:gd name="T5" fmla="*/ 5 h 9"/>
                <a:gd name="T6" fmla="*/ 5 w 29"/>
                <a:gd name="T7" fmla="*/ 9 h 9"/>
                <a:gd name="T8" fmla="*/ 25 w 29"/>
                <a:gd name="T9" fmla="*/ 9 h 9"/>
                <a:gd name="T10" fmla="*/ 29 w 29"/>
                <a:gd name="T11" fmla="*/ 5 h 9"/>
                <a:gd name="T12" fmla="*/ 25 w 2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9">
                  <a:moveTo>
                    <a:pt x="2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7" y="9"/>
                    <a:pt x="29" y="7"/>
                    <a:pt x="29" y="5"/>
                  </a:cubicBezTo>
                  <a:cubicBezTo>
                    <a:pt x="29" y="2"/>
                    <a:pt x="27" y="0"/>
                    <a:pt x="25" y="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35"/>
            <p:cNvSpPr>
              <a:spLocks/>
            </p:cNvSpPr>
            <p:nvPr/>
          </p:nvSpPr>
          <p:spPr bwMode="auto">
            <a:xfrm>
              <a:off x="-1935163" y="3990976"/>
              <a:ext cx="169863" cy="234950"/>
            </a:xfrm>
            <a:custGeom>
              <a:avLst/>
              <a:gdLst>
                <a:gd name="T0" fmla="*/ 121 w 130"/>
                <a:gd name="T1" fmla="*/ 178 h 181"/>
                <a:gd name="T2" fmla="*/ 125 w 130"/>
                <a:gd name="T3" fmla="*/ 181 h 181"/>
                <a:gd name="T4" fmla="*/ 126 w 130"/>
                <a:gd name="T5" fmla="*/ 180 h 181"/>
                <a:gd name="T6" fmla="*/ 129 w 130"/>
                <a:gd name="T7" fmla="*/ 175 h 181"/>
                <a:gd name="T8" fmla="*/ 114 w 130"/>
                <a:gd name="T9" fmla="*/ 4 h 181"/>
                <a:gd name="T10" fmla="*/ 113 w 130"/>
                <a:gd name="T11" fmla="*/ 1 h 181"/>
                <a:gd name="T12" fmla="*/ 110 w 130"/>
                <a:gd name="T13" fmla="*/ 0 h 181"/>
                <a:gd name="T14" fmla="*/ 5 w 130"/>
                <a:gd name="T15" fmla="*/ 0 h 181"/>
                <a:gd name="T16" fmla="*/ 0 w 130"/>
                <a:gd name="T17" fmla="*/ 4 h 181"/>
                <a:gd name="T18" fmla="*/ 0 w 130"/>
                <a:gd name="T19" fmla="*/ 34 h 181"/>
                <a:gd name="T20" fmla="*/ 5 w 130"/>
                <a:gd name="T21" fmla="*/ 38 h 181"/>
                <a:gd name="T22" fmla="*/ 93 w 130"/>
                <a:gd name="T23" fmla="*/ 38 h 181"/>
                <a:gd name="T24" fmla="*/ 98 w 130"/>
                <a:gd name="T25" fmla="*/ 34 h 181"/>
                <a:gd name="T26" fmla="*/ 93 w 130"/>
                <a:gd name="T27" fmla="*/ 29 h 181"/>
                <a:gd name="T28" fmla="*/ 10 w 130"/>
                <a:gd name="T29" fmla="*/ 29 h 181"/>
                <a:gd name="T30" fmla="*/ 10 w 130"/>
                <a:gd name="T31" fmla="*/ 9 h 181"/>
                <a:gd name="T32" fmla="*/ 105 w 130"/>
                <a:gd name="T33" fmla="*/ 9 h 181"/>
                <a:gd name="T34" fmla="*/ 121 w 130"/>
                <a:gd name="T35" fmla="*/ 17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0" h="181">
                  <a:moveTo>
                    <a:pt x="121" y="178"/>
                  </a:moveTo>
                  <a:cubicBezTo>
                    <a:pt x="121" y="180"/>
                    <a:pt x="123" y="181"/>
                    <a:pt x="125" y="181"/>
                  </a:cubicBezTo>
                  <a:cubicBezTo>
                    <a:pt x="125" y="181"/>
                    <a:pt x="126" y="181"/>
                    <a:pt x="126" y="180"/>
                  </a:cubicBezTo>
                  <a:cubicBezTo>
                    <a:pt x="129" y="180"/>
                    <a:pt x="130" y="177"/>
                    <a:pt x="129" y="175"/>
                  </a:cubicBezTo>
                  <a:cubicBezTo>
                    <a:pt x="112" y="123"/>
                    <a:pt x="114" y="5"/>
                    <a:pt x="114" y="4"/>
                  </a:cubicBezTo>
                  <a:cubicBezTo>
                    <a:pt x="114" y="3"/>
                    <a:pt x="114" y="2"/>
                    <a:pt x="113" y="1"/>
                  </a:cubicBezTo>
                  <a:cubicBezTo>
                    <a:pt x="112" y="0"/>
                    <a:pt x="111" y="0"/>
                    <a:pt x="11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93" y="38"/>
                    <a:pt x="93" y="38"/>
                    <a:pt x="93" y="38"/>
                  </a:cubicBezTo>
                  <a:cubicBezTo>
                    <a:pt x="96" y="38"/>
                    <a:pt x="98" y="36"/>
                    <a:pt x="98" y="34"/>
                  </a:cubicBezTo>
                  <a:cubicBezTo>
                    <a:pt x="98" y="31"/>
                    <a:pt x="96" y="29"/>
                    <a:pt x="93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105" y="32"/>
                    <a:pt x="104" y="130"/>
                    <a:pt x="121" y="178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36"/>
            <p:cNvSpPr>
              <a:spLocks/>
            </p:cNvSpPr>
            <p:nvPr/>
          </p:nvSpPr>
          <p:spPr bwMode="auto">
            <a:xfrm>
              <a:off x="-2039938" y="4014789"/>
              <a:ext cx="119063" cy="211138"/>
            </a:xfrm>
            <a:custGeom>
              <a:avLst/>
              <a:gdLst>
                <a:gd name="T0" fmla="*/ 71 w 91"/>
                <a:gd name="T1" fmla="*/ 163 h 163"/>
                <a:gd name="T2" fmla="*/ 72 w 91"/>
                <a:gd name="T3" fmla="*/ 163 h 163"/>
                <a:gd name="T4" fmla="*/ 76 w 91"/>
                <a:gd name="T5" fmla="*/ 159 h 163"/>
                <a:gd name="T6" fmla="*/ 91 w 91"/>
                <a:gd name="T7" fmla="*/ 35 h 163"/>
                <a:gd name="T8" fmla="*/ 90 w 91"/>
                <a:gd name="T9" fmla="*/ 32 h 163"/>
                <a:gd name="T10" fmla="*/ 87 w 91"/>
                <a:gd name="T11" fmla="*/ 30 h 163"/>
                <a:gd name="T12" fmla="*/ 9 w 91"/>
                <a:gd name="T13" fmla="*/ 30 h 163"/>
                <a:gd name="T14" fmla="*/ 9 w 91"/>
                <a:gd name="T15" fmla="*/ 9 h 163"/>
                <a:gd name="T16" fmla="*/ 66 w 91"/>
                <a:gd name="T17" fmla="*/ 9 h 163"/>
                <a:gd name="T18" fmla="*/ 71 w 91"/>
                <a:gd name="T19" fmla="*/ 5 h 163"/>
                <a:gd name="T20" fmla="*/ 66 w 91"/>
                <a:gd name="T21" fmla="*/ 0 h 163"/>
                <a:gd name="T22" fmla="*/ 4 w 91"/>
                <a:gd name="T23" fmla="*/ 0 h 163"/>
                <a:gd name="T24" fmla="*/ 0 w 91"/>
                <a:gd name="T25" fmla="*/ 5 h 163"/>
                <a:gd name="T26" fmla="*/ 0 w 91"/>
                <a:gd name="T27" fmla="*/ 35 h 163"/>
                <a:gd name="T28" fmla="*/ 4 w 91"/>
                <a:gd name="T29" fmla="*/ 40 h 163"/>
                <a:gd name="T30" fmla="*/ 82 w 91"/>
                <a:gd name="T31" fmla="*/ 40 h 163"/>
                <a:gd name="T32" fmla="*/ 68 w 91"/>
                <a:gd name="T33" fmla="*/ 157 h 163"/>
                <a:gd name="T34" fmla="*/ 71 w 91"/>
                <a:gd name="T35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" h="163">
                  <a:moveTo>
                    <a:pt x="71" y="163"/>
                  </a:moveTo>
                  <a:cubicBezTo>
                    <a:pt x="71" y="163"/>
                    <a:pt x="72" y="163"/>
                    <a:pt x="72" y="163"/>
                  </a:cubicBezTo>
                  <a:cubicBezTo>
                    <a:pt x="74" y="163"/>
                    <a:pt x="76" y="161"/>
                    <a:pt x="76" y="159"/>
                  </a:cubicBezTo>
                  <a:cubicBezTo>
                    <a:pt x="91" y="112"/>
                    <a:pt x="91" y="38"/>
                    <a:pt x="91" y="35"/>
                  </a:cubicBezTo>
                  <a:cubicBezTo>
                    <a:pt x="91" y="34"/>
                    <a:pt x="91" y="33"/>
                    <a:pt x="90" y="32"/>
                  </a:cubicBezTo>
                  <a:cubicBezTo>
                    <a:pt x="89" y="31"/>
                    <a:pt x="88" y="30"/>
                    <a:pt x="87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66" y="9"/>
                    <a:pt x="66" y="9"/>
                    <a:pt x="66" y="9"/>
                  </a:cubicBezTo>
                  <a:cubicBezTo>
                    <a:pt x="69" y="9"/>
                    <a:pt x="71" y="7"/>
                    <a:pt x="71" y="5"/>
                  </a:cubicBezTo>
                  <a:cubicBezTo>
                    <a:pt x="71" y="2"/>
                    <a:pt x="69" y="0"/>
                    <a:pt x="6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2" y="40"/>
                    <a:pt x="4" y="40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57"/>
                    <a:pt x="80" y="118"/>
                    <a:pt x="68" y="157"/>
                  </a:cubicBezTo>
                  <a:cubicBezTo>
                    <a:pt x="67" y="159"/>
                    <a:pt x="68" y="162"/>
                    <a:pt x="71" y="163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237"/>
            <p:cNvSpPr>
              <a:spLocks/>
            </p:cNvSpPr>
            <p:nvPr/>
          </p:nvSpPr>
          <p:spPr bwMode="auto">
            <a:xfrm>
              <a:off x="-2070101" y="4073526"/>
              <a:ext cx="44450" cy="152400"/>
            </a:xfrm>
            <a:custGeom>
              <a:avLst/>
              <a:gdLst>
                <a:gd name="T0" fmla="*/ 3 w 34"/>
                <a:gd name="T1" fmla="*/ 116 h 117"/>
                <a:gd name="T2" fmla="*/ 6 w 34"/>
                <a:gd name="T3" fmla="*/ 117 h 117"/>
                <a:gd name="T4" fmla="*/ 10 w 34"/>
                <a:gd name="T5" fmla="*/ 114 h 117"/>
                <a:gd name="T6" fmla="*/ 34 w 34"/>
                <a:gd name="T7" fmla="*/ 5 h 117"/>
                <a:gd name="T8" fmla="*/ 30 w 34"/>
                <a:gd name="T9" fmla="*/ 0 h 117"/>
                <a:gd name="T10" fmla="*/ 25 w 34"/>
                <a:gd name="T11" fmla="*/ 4 h 117"/>
                <a:gd name="T12" fmla="*/ 2 w 34"/>
                <a:gd name="T13" fmla="*/ 110 h 117"/>
                <a:gd name="T14" fmla="*/ 3 w 34"/>
                <a:gd name="T15" fmla="*/ 11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117">
                  <a:moveTo>
                    <a:pt x="3" y="116"/>
                  </a:moveTo>
                  <a:cubicBezTo>
                    <a:pt x="4" y="117"/>
                    <a:pt x="5" y="117"/>
                    <a:pt x="6" y="117"/>
                  </a:cubicBezTo>
                  <a:cubicBezTo>
                    <a:pt x="7" y="117"/>
                    <a:pt x="9" y="116"/>
                    <a:pt x="10" y="114"/>
                  </a:cubicBezTo>
                  <a:cubicBezTo>
                    <a:pt x="32" y="75"/>
                    <a:pt x="34" y="7"/>
                    <a:pt x="34" y="5"/>
                  </a:cubicBezTo>
                  <a:cubicBezTo>
                    <a:pt x="34" y="2"/>
                    <a:pt x="32" y="0"/>
                    <a:pt x="30" y="0"/>
                  </a:cubicBezTo>
                  <a:cubicBezTo>
                    <a:pt x="27" y="0"/>
                    <a:pt x="25" y="2"/>
                    <a:pt x="25" y="4"/>
                  </a:cubicBezTo>
                  <a:cubicBezTo>
                    <a:pt x="25" y="5"/>
                    <a:pt x="23" y="73"/>
                    <a:pt x="2" y="110"/>
                  </a:cubicBezTo>
                  <a:cubicBezTo>
                    <a:pt x="0" y="112"/>
                    <a:pt x="1" y="115"/>
                    <a:pt x="3" y="116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238"/>
            <p:cNvSpPr>
              <a:spLocks/>
            </p:cNvSpPr>
            <p:nvPr/>
          </p:nvSpPr>
          <p:spPr bwMode="auto">
            <a:xfrm>
              <a:off x="-1935163" y="3878264"/>
              <a:ext cx="173038" cy="101600"/>
            </a:xfrm>
            <a:custGeom>
              <a:avLst/>
              <a:gdLst>
                <a:gd name="T0" fmla="*/ 3 w 133"/>
                <a:gd name="T1" fmla="*/ 59 h 78"/>
                <a:gd name="T2" fmla="*/ 26 w 133"/>
                <a:gd name="T3" fmla="*/ 77 h 78"/>
                <a:gd name="T4" fmla="*/ 48 w 133"/>
                <a:gd name="T5" fmla="*/ 53 h 78"/>
                <a:gd name="T6" fmla="*/ 45 w 133"/>
                <a:gd name="T7" fmla="*/ 48 h 78"/>
                <a:gd name="T8" fmla="*/ 39 w 133"/>
                <a:gd name="T9" fmla="*/ 51 h 78"/>
                <a:gd name="T10" fmla="*/ 26 w 133"/>
                <a:gd name="T11" fmla="*/ 68 h 78"/>
                <a:gd name="T12" fmla="*/ 11 w 133"/>
                <a:gd name="T13" fmla="*/ 57 h 78"/>
                <a:gd name="T14" fmla="*/ 23 w 133"/>
                <a:gd name="T15" fmla="*/ 39 h 78"/>
                <a:gd name="T16" fmla="*/ 26 w 133"/>
                <a:gd name="T17" fmla="*/ 33 h 78"/>
                <a:gd name="T18" fmla="*/ 30 w 133"/>
                <a:gd name="T19" fmla="*/ 20 h 78"/>
                <a:gd name="T20" fmla="*/ 42 w 133"/>
                <a:gd name="T21" fmla="*/ 23 h 78"/>
                <a:gd name="T22" fmla="*/ 47 w 133"/>
                <a:gd name="T23" fmla="*/ 25 h 78"/>
                <a:gd name="T24" fmla="*/ 51 w 133"/>
                <a:gd name="T25" fmla="*/ 22 h 78"/>
                <a:gd name="T26" fmla="*/ 77 w 133"/>
                <a:gd name="T27" fmla="*/ 11 h 78"/>
                <a:gd name="T28" fmla="*/ 97 w 133"/>
                <a:gd name="T29" fmla="*/ 38 h 78"/>
                <a:gd name="T30" fmla="*/ 99 w 133"/>
                <a:gd name="T31" fmla="*/ 42 h 78"/>
                <a:gd name="T32" fmla="*/ 104 w 133"/>
                <a:gd name="T33" fmla="*/ 42 h 78"/>
                <a:gd name="T34" fmla="*/ 116 w 133"/>
                <a:gd name="T35" fmla="*/ 42 h 78"/>
                <a:gd name="T36" fmla="*/ 122 w 133"/>
                <a:gd name="T37" fmla="*/ 57 h 78"/>
                <a:gd name="T38" fmla="*/ 107 w 133"/>
                <a:gd name="T39" fmla="*/ 69 h 78"/>
                <a:gd name="T40" fmla="*/ 104 w 133"/>
                <a:gd name="T41" fmla="*/ 75 h 78"/>
                <a:gd name="T42" fmla="*/ 108 w 133"/>
                <a:gd name="T43" fmla="*/ 78 h 78"/>
                <a:gd name="T44" fmla="*/ 109 w 133"/>
                <a:gd name="T45" fmla="*/ 78 h 78"/>
                <a:gd name="T46" fmla="*/ 131 w 133"/>
                <a:gd name="T47" fmla="*/ 59 h 78"/>
                <a:gd name="T48" fmla="*/ 121 w 133"/>
                <a:gd name="T49" fmla="*/ 35 h 78"/>
                <a:gd name="T50" fmla="*/ 106 w 133"/>
                <a:gd name="T51" fmla="*/ 32 h 78"/>
                <a:gd name="T52" fmla="*/ 79 w 133"/>
                <a:gd name="T53" fmla="*/ 2 h 78"/>
                <a:gd name="T54" fmla="*/ 45 w 133"/>
                <a:gd name="T55" fmla="*/ 13 h 78"/>
                <a:gd name="T56" fmla="*/ 25 w 133"/>
                <a:gd name="T57" fmla="*/ 12 h 78"/>
                <a:gd name="T58" fmla="*/ 16 w 133"/>
                <a:gd name="T59" fmla="*/ 32 h 78"/>
                <a:gd name="T60" fmla="*/ 3 w 133"/>
                <a:gd name="T61" fmla="*/ 5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33" h="78">
                  <a:moveTo>
                    <a:pt x="3" y="59"/>
                  </a:moveTo>
                  <a:cubicBezTo>
                    <a:pt x="5" y="69"/>
                    <a:pt x="15" y="77"/>
                    <a:pt x="26" y="77"/>
                  </a:cubicBezTo>
                  <a:cubicBezTo>
                    <a:pt x="31" y="77"/>
                    <a:pt x="44" y="75"/>
                    <a:pt x="48" y="53"/>
                  </a:cubicBezTo>
                  <a:cubicBezTo>
                    <a:pt x="49" y="51"/>
                    <a:pt x="47" y="48"/>
                    <a:pt x="45" y="48"/>
                  </a:cubicBezTo>
                  <a:cubicBezTo>
                    <a:pt x="42" y="47"/>
                    <a:pt x="40" y="49"/>
                    <a:pt x="39" y="51"/>
                  </a:cubicBezTo>
                  <a:cubicBezTo>
                    <a:pt x="37" y="62"/>
                    <a:pt x="32" y="68"/>
                    <a:pt x="26" y="68"/>
                  </a:cubicBezTo>
                  <a:cubicBezTo>
                    <a:pt x="19" y="68"/>
                    <a:pt x="13" y="63"/>
                    <a:pt x="11" y="57"/>
                  </a:cubicBezTo>
                  <a:cubicBezTo>
                    <a:pt x="10" y="50"/>
                    <a:pt x="14" y="44"/>
                    <a:pt x="23" y="39"/>
                  </a:cubicBezTo>
                  <a:cubicBezTo>
                    <a:pt x="25" y="38"/>
                    <a:pt x="26" y="35"/>
                    <a:pt x="26" y="33"/>
                  </a:cubicBezTo>
                  <a:cubicBezTo>
                    <a:pt x="22" y="25"/>
                    <a:pt x="27" y="21"/>
                    <a:pt x="30" y="20"/>
                  </a:cubicBezTo>
                  <a:cubicBezTo>
                    <a:pt x="34" y="18"/>
                    <a:pt x="39" y="19"/>
                    <a:pt x="42" y="23"/>
                  </a:cubicBezTo>
                  <a:cubicBezTo>
                    <a:pt x="43" y="25"/>
                    <a:pt x="45" y="26"/>
                    <a:pt x="47" y="25"/>
                  </a:cubicBezTo>
                  <a:cubicBezTo>
                    <a:pt x="49" y="25"/>
                    <a:pt x="50" y="24"/>
                    <a:pt x="51" y="22"/>
                  </a:cubicBezTo>
                  <a:cubicBezTo>
                    <a:pt x="53" y="15"/>
                    <a:pt x="66" y="9"/>
                    <a:pt x="77" y="11"/>
                  </a:cubicBezTo>
                  <a:cubicBezTo>
                    <a:pt x="83" y="12"/>
                    <a:pt x="97" y="17"/>
                    <a:pt x="97" y="38"/>
                  </a:cubicBezTo>
                  <a:cubicBezTo>
                    <a:pt x="97" y="40"/>
                    <a:pt x="98" y="41"/>
                    <a:pt x="99" y="42"/>
                  </a:cubicBezTo>
                  <a:cubicBezTo>
                    <a:pt x="100" y="43"/>
                    <a:pt x="102" y="43"/>
                    <a:pt x="104" y="42"/>
                  </a:cubicBezTo>
                  <a:cubicBezTo>
                    <a:pt x="109" y="39"/>
                    <a:pt x="113" y="40"/>
                    <a:pt x="116" y="42"/>
                  </a:cubicBezTo>
                  <a:cubicBezTo>
                    <a:pt x="121" y="46"/>
                    <a:pt x="123" y="52"/>
                    <a:pt x="122" y="57"/>
                  </a:cubicBezTo>
                  <a:cubicBezTo>
                    <a:pt x="121" y="63"/>
                    <a:pt x="116" y="67"/>
                    <a:pt x="107" y="69"/>
                  </a:cubicBezTo>
                  <a:cubicBezTo>
                    <a:pt x="105" y="70"/>
                    <a:pt x="103" y="72"/>
                    <a:pt x="104" y="75"/>
                  </a:cubicBezTo>
                  <a:cubicBezTo>
                    <a:pt x="104" y="77"/>
                    <a:pt x="106" y="78"/>
                    <a:pt x="108" y="78"/>
                  </a:cubicBezTo>
                  <a:cubicBezTo>
                    <a:pt x="109" y="78"/>
                    <a:pt x="109" y="78"/>
                    <a:pt x="109" y="78"/>
                  </a:cubicBezTo>
                  <a:cubicBezTo>
                    <a:pt x="121" y="76"/>
                    <a:pt x="129" y="69"/>
                    <a:pt x="131" y="59"/>
                  </a:cubicBezTo>
                  <a:cubicBezTo>
                    <a:pt x="133" y="50"/>
                    <a:pt x="129" y="40"/>
                    <a:pt x="121" y="35"/>
                  </a:cubicBezTo>
                  <a:cubicBezTo>
                    <a:pt x="117" y="31"/>
                    <a:pt x="111" y="30"/>
                    <a:pt x="106" y="32"/>
                  </a:cubicBezTo>
                  <a:cubicBezTo>
                    <a:pt x="104" y="16"/>
                    <a:pt x="94" y="5"/>
                    <a:pt x="79" y="2"/>
                  </a:cubicBezTo>
                  <a:cubicBezTo>
                    <a:pt x="65" y="0"/>
                    <a:pt x="52" y="5"/>
                    <a:pt x="45" y="13"/>
                  </a:cubicBezTo>
                  <a:cubicBezTo>
                    <a:pt x="40" y="9"/>
                    <a:pt x="32" y="9"/>
                    <a:pt x="25" y="12"/>
                  </a:cubicBezTo>
                  <a:cubicBezTo>
                    <a:pt x="19" y="15"/>
                    <a:pt x="14" y="22"/>
                    <a:pt x="16" y="32"/>
                  </a:cubicBezTo>
                  <a:cubicBezTo>
                    <a:pt x="5" y="39"/>
                    <a:pt x="0" y="49"/>
                    <a:pt x="3" y="59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239"/>
            <p:cNvSpPr>
              <a:spLocks/>
            </p:cNvSpPr>
            <p:nvPr/>
          </p:nvSpPr>
          <p:spPr bwMode="auto">
            <a:xfrm>
              <a:off x="-2062163" y="3881439"/>
              <a:ext cx="131763" cy="120650"/>
            </a:xfrm>
            <a:custGeom>
              <a:avLst/>
              <a:gdLst>
                <a:gd name="T0" fmla="*/ 13 w 102"/>
                <a:gd name="T1" fmla="*/ 90 h 93"/>
                <a:gd name="T2" fmla="*/ 22 w 102"/>
                <a:gd name="T3" fmla="*/ 93 h 93"/>
                <a:gd name="T4" fmla="*/ 27 w 102"/>
                <a:gd name="T5" fmla="*/ 92 h 93"/>
                <a:gd name="T6" fmla="*/ 29 w 102"/>
                <a:gd name="T7" fmla="*/ 86 h 93"/>
                <a:gd name="T8" fmla="*/ 23 w 102"/>
                <a:gd name="T9" fmla="*/ 84 h 93"/>
                <a:gd name="T10" fmla="*/ 18 w 102"/>
                <a:gd name="T11" fmla="*/ 82 h 93"/>
                <a:gd name="T12" fmla="*/ 11 w 102"/>
                <a:gd name="T13" fmla="*/ 67 h 93"/>
                <a:gd name="T14" fmla="*/ 25 w 102"/>
                <a:gd name="T15" fmla="*/ 54 h 93"/>
                <a:gd name="T16" fmla="*/ 28 w 102"/>
                <a:gd name="T17" fmla="*/ 52 h 93"/>
                <a:gd name="T18" fmla="*/ 28 w 102"/>
                <a:gd name="T19" fmla="*/ 49 h 93"/>
                <a:gd name="T20" fmla="*/ 37 w 102"/>
                <a:gd name="T21" fmla="*/ 21 h 93"/>
                <a:gd name="T22" fmla="*/ 60 w 102"/>
                <a:gd name="T23" fmla="*/ 22 h 93"/>
                <a:gd name="T24" fmla="*/ 65 w 102"/>
                <a:gd name="T25" fmla="*/ 24 h 93"/>
                <a:gd name="T26" fmla="*/ 68 w 102"/>
                <a:gd name="T27" fmla="*/ 21 h 93"/>
                <a:gd name="T28" fmla="*/ 81 w 102"/>
                <a:gd name="T29" fmla="*/ 9 h 93"/>
                <a:gd name="T30" fmla="*/ 92 w 102"/>
                <a:gd name="T31" fmla="*/ 22 h 93"/>
                <a:gd name="T32" fmla="*/ 98 w 102"/>
                <a:gd name="T33" fmla="*/ 25 h 93"/>
                <a:gd name="T34" fmla="*/ 101 w 102"/>
                <a:gd name="T35" fmla="*/ 19 h 93"/>
                <a:gd name="T36" fmla="*/ 81 w 102"/>
                <a:gd name="T37" fmla="*/ 0 h 93"/>
                <a:gd name="T38" fmla="*/ 62 w 102"/>
                <a:gd name="T39" fmla="*/ 12 h 93"/>
                <a:gd name="T40" fmla="*/ 33 w 102"/>
                <a:gd name="T41" fmla="*/ 13 h 93"/>
                <a:gd name="T42" fmla="*/ 18 w 102"/>
                <a:gd name="T43" fmla="*/ 48 h 93"/>
                <a:gd name="T44" fmla="*/ 2 w 102"/>
                <a:gd name="T45" fmla="*/ 66 h 93"/>
                <a:gd name="T46" fmla="*/ 13 w 102"/>
                <a:gd name="T47" fmla="*/ 9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2" h="93">
                  <a:moveTo>
                    <a:pt x="13" y="90"/>
                  </a:moveTo>
                  <a:cubicBezTo>
                    <a:pt x="16" y="92"/>
                    <a:pt x="19" y="93"/>
                    <a:pt x="22" y="93"/>
                  </a:cubicBezTo>
                  <a:cubicBezTo>
                    <a:pt x="24" y="93"/>
                    <a:pt x="25" y="93"/>
                    <a:pt x="27" y="92"/>
                  </a:cubicBezTo>
                  <a:cubicBezTo>
                    <a:pt x="29" y="91"/>
                    <a:pt x="30" y="89"/>
                    <a:pt x="29" y="86"/>
                  </a:cubicBezTo>
                  <a:cubicBezTo>
                    <a:pt x="28" y="84"/>
                    <a:pt x="25" y="83"/>
                    <a:pt x="23" y="84"/>
                  </a:cubicBezTo>
                  <a:cubicBezTo>
                    <a:pt x="22" y="84"/>
                    <a:pt x="20" y="84"/>
                    <a:pt x="18" y="82"/>
                  </a:cubicBezTo>
                  <a:cubicBezTo>
                    <a:pt x="14" y="79"/>
                    <a:pt x="10" y="73"/>
                    <a:pt x="11" y="67"/>
                  </a:cubicBezTo>
                  <a:cubicBezTo>
                    <a:pt x="12" y="61"/>
                    <a:pt x="19" y="57"/>
                    <a:pt x="25" y="54"/>
                  </a:cubicBezTo>
                  <a:cubicBezTo>
                    <a:pt x="26" y="54"/>
                    <a:pt x="27" y="53"/>
                    <a:pt x="28" y="52"/>
                  </a:cubicBezTo>
                  <a:cubicBezTo>
                    <a:pt x="28" y="51"/>
                    <a:pt x="28" y="50"/>
                    <a:pt x="28" y="49"/>
                  </a:cubicBezTo>
                  <a:cubicBezTo>
                    <a:pt x="22" y="32"/>
                    <a:pt x="31" y="24"/>
                    <a:pt x="37" y="21"/>
                  </a:cubicBezTo>
                  <a:cubicBezTo>
                    <a:pt x="47" y="17"/>
                    <a:pt x="58" y="18"/>
                    <a:pt x="60" y="22"/>
                  </a:cubicBezTo>
                  <a:cubicBezTo>
                    <a:pt x="61" y="23"/>
                    <a:pt x="63" y="24"/>
                    <a:pt x="65" y="24"/>
                  </a:cubicBezTo>
                  <a:cubicBezTo>
                    <a:pt x="66" y="23"/>
                    <a:pt x="68" y="22"/>
                    <a:pt x="68" y="21"/>
                  </a:cubicBezTo>
                  <a:cubicBezTo>
                    <a:pt x="71" y="13"/>
                    <a:pt x="76" y="9"/>
                    <a:pt x="81" y="9"/>
                  </a:cubicBezTo>
                  <a:cubicBezTo>
                    <a:pt x="86" y="10"/>
                    <a:pt x="91" y="14"/>
                    <a:pt x="92" y="22"/>
                  </a:cubicBezTo>
                  <a:cubicBezTo>
                    <a:pt x="93" y="24"/>
                    <a:pt x="96" y="26"/>
                    <a:pt x="98" y="25"/>
                  </a:cubicBezTo>
                  <a:cubicBezTo>
                    <a:pt x="101" y="24"/>
                    <a:pt x="102" y="22"/>
                    <a:pt x="101" y="19"/>
                  </a:cubicBezTo>
                  <a:cubicBezTo>
                    <a:pt x="98" y="8"/>
                    <a:pt x="91" y="0"/>
                    <a:pt x="81" y="0"/>
                  </a:cubicBezTo>
                  <a:cubicBezTo>
                    <a:pt x="74" y="0"/>
                    <a:pt x="67" y="4"/>
                    <a:pt x="62" y="12"/>
                  </a:cubicBezTo>
                  <a:cubicBezTo>
                    <a:pt x="55" y="7"/>
                    <a:pt x="42" y="8"/>
                    <a:pt x="33" y="13"/>
                  </a:cubicBezTo>
                  <a:cubicBezTo>
                    <a:pt x="22" y="18"/>
                    <a:pt x="13" y="30"/>
                    <a:pt x="18" y="48"/>
                  </a:cubicBezTo>
                  <a:cubicBezTo>
                    <a:pt x="6" y="53"/>
                    <a:pt x="2" y="61"/>
                    <a:pt x="2" y="66"/>
                  </a:cubicBezTo>
                  <a:cubicBezTo>
                    <a:pt x="0" y="76"/>
                    <a:pt x="6" y="85"/>
                    <a:pt x="13" y="9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40"/>
            <p:cNvSpPr>
              <a:spLocks/>
            </p:cNvSpPr>
            <p:nvPr/>
          </p:nvSpPr>
          <p:spPr bwMode="auto">
            <a:xfrm>
              <a:off x="-1851026" y="3940176"/>
              <a:ext cx="44450" cy="26988"/>
            </a:xfrm>
            <a:custGeom>
              <a:avLst/>
              <a:gdLst>
                <a:gd name="T0" fmla="*/ 9 w 34"/>
                <a:gd name="T1" fmla="*/ 21 h 21"/>
                <a:gd name="T2" fmla="*/ 33 w 34"/>
                <a:gd name="T3" fmla="*/ 7 h 21"/>
                <a:gd name="T4" fmla="*/ 31 w 34"/>
                <a:gd name="T5" fmla="*/ 1 h 21"/>
                <a:gd name="T6" fmla="*/ 25 w 34"/>
                <a:gd name="T7" fmla="*/ 3 h 21"/>
                <a:gd name="T8" fmla="*/ 6 w 34"/>
                <a:gd name="T9" fmla="*/ 11 h 21"/>
                <a:gd name="T10" fmla="*/ 1 w 34"/>
                <a:gd name="T11" fmla="*/ 15 h 21"/>
                <a:gd name="T12" fmla="*/ 5 w 34"/>
                <a:gd name="T13" fmla="*/ 21 h 21"/>
                <a:gd name="T14" fmla="*/ 9 w 34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21">
                  <a:moveTo>
                    <a:pt x="9" y="21"/>
                  </a:moveTo>
                  <a:cubicBezTo>
                    <a:pt x="15" y="21"/>
                    <a:pt x="27" y="19"/>
                    <a:pt x="33" y="7"/>
                  </a:cubicBezTo>
                  <a:cubicBezTo>
                    <a:pt x="34" y="5"/>
                    <a:pt x="33" y="2"/>
                    <a:pt x="31" y="1"/>
                  </a:cubicBezTo>
                  <a:cubicBezTo>
                    <a:pt x="29" y="0"/>
                    <a:pt x="26" y="1"/>
                    <a:pt x="25" y="3"/>
                  </a:cubicBezTo>
                  <a:cubicBezTo>
                    <a:pt x="19" y="13"/>
                    <a:pt x="7" y="12"/>
                    <a:pt x="6" y="11"/>
                  </a:cubicBezTo>
                  <a:cubicBezTo>
                    <a:pt x="4" y="11"/>
                    <a:pt x="1" y="13"/>
                    <a:pt x="1" y="15"/>
                  </a:cubicBezTo>
                  <a:cubicBezTo>
                    <a:pt x="0" y="18"/>
                    <a:pt x="2" y="20"/>
                    <a:pt x="5" y="21"/>
                  </a:cubicBezTo>
                  <a:cubicBezTo>
                    <a:pt x="5" y="21"/>
                    <a:pt x="6" y="21"/>
                    <a:pt x="9" y="21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41"/>
            <p:cNvSpPr>
              <a:spLocks/>
            </p:cNvSpPr>
            <p:nvPr/>
          </p:nvSpPr>
          <p:spPr bwMode="auto">
            <a:xfrm>
              <a:off x="-1979613" y="3954464"/>
              <a:ext cx="34925" cy="49213"/>
            </a:xfrm>
            <a:custGeom>
              <a:avLst/>
              <a:gdLst>
                <a:gd name="T0" fmla="*/ 6 w 27"/>
                <a:gd name="T1" fmla="*/ 29 h 38"/>
                <a:gd name="T2" fmla="*/ 6 w 27"/>
                <a:gd name="T3" fmla="*/ 29 h 38"/>
                <a:gd name="T4" fmla="*/ 2 w 27"/>
                <a:gd name="T5" fmla="*/ 33 h 38"/>
                <a:gd name="T6" fmla="*/ 6 w 27"/>
                <a:gd name="T7" fmla="*/ 38 h 38"/>
                <a:gd name="T8" fmla="*/ 6 w 27"/>
                <a:gd name="T9" fmla="*/ 38 h 38"/>
                <a:gd name="T10" fmla="*/ 24 w 27"/>
                <a:gd name="T11" fmla="*/ 28 h 38"/>
                <a:gd name="T12" fmla="*/ 22 w 27"/>
                <a:gd name="T13" fmla="*/ 9 h 38"/>
                <a:gd name="T14" fmla="*/ 5 w 27"/>
                <a:gd name="T15" fmla="*/ 1 h 38"/>
                <a:gd name="T16" fmla="*/ 1 w 27"/>
                <a:gd name="T17" fmla="*/ 6 h 38"/>
                <a:gd name="T18" fmla="*/ 6 w 27"/>
                <a:gd name="T19" fmla="*/ 10 h 38"/>
                <a:gd name="T20" fmla="*/ 15 w 27"/>
                <a:gd name="T21" fmla="*/ 14 h 38"/>
                <a:gd name="T22" fmla="*/ 15 w 27"/>
                <a:gd name="T23" fmla="*/ 24 h 38"/>
                <a:gd name="T24" fmla="*/ 6 w 27"/>
                <a:gd name="T25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38">
                  <a:moveTo>
                    <a:pt x="6" y="29"/>
                  </a:moveTo>
                  <a:cubicBezTo>
                    <a:pt x="6" y="29"/>
                    <a:pt x="6" y="29"/>
                    <a:pt x="6" y="29"/>
                  </a:cubicBezTo>
                  <a:cubicBezTo>
                    <a:pt x="4" y="29"/>
                    <a:pt x="2" y="31"/>
                    <a:pt x="2" y="33"/>
                  </a:cubicBezTo>
                  <a:cubicBezTo>
                    <a:pt x="2" y="36"/>
                    <a:pt x="4" y="38"/>
                    <a:pt x="6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14" y="38"/>
                    <a:pt x="20" y="34"/>
                    <a:pt x="24" y="28"/>
                  </a:cubicBezTo>
                  <a:cubicBezTo>
                    <a:pt x="27" y="22"/>
                    <a:pt x="26" y="15"/>
                    <a:pt x="22" y="9"/>
                  </a:cubicBezTo>
                  <a:cubicBezTo>
                    <a:pt x="18" y="3"/>
                    <a:pt x="12" y="0"/>
                    <a:pt x="5" y="1"/>
                  </a:cubicBezTo>
                  <a:cubicBezTo>
                    <a:pt x="2" y="2"/>
                    <a:pt x="0" y="4"/>
                    <a:pt x="1" y="6"/>
                  </a:cubicBezTo>
                  <a:cubicBezTo>
                    <a:pt x="1" y="9"/>
                    <a:pt x="3" y="11"/>
                    <a:pt x="6" y="10"/>
                  </a:cubicBezTo>
                  <a:cubicBezTo>
                    <a:pt x="11" y="10"/>
                    <a:pt x="13" y="12"/>
                    <a:pt x="15" y="14"/>
                  </a:cubicBezTo>
                  <a:cubicBezTo>
                    <a:pt x="17" y="17"/>
                    <a:pt x="17" y="21"/>
                    <a:pt x="15" y="24"/>
                  </a:cubicBezTo>
                  <a:cubicBezTo>
                    <a:pt x="14" y="27"/>
                    <a:pt x="11" y="29"/>
                    <a:pt x="6" y="29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" name="Rectangle 133"/>
          <p:cNvSpPr>
            <a:spLocks noChangeArrowheads="1"/>
          </p:cNvSpPr>
          <p:nvPr/>
        </p:nvSpPr>
        <p:spPr bwMode="auto">
          <a:xfrm>
            <a:off x="1847850" y="27035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310846"/>
              </p:ext>
            </p:extLst>
          </p:nvPr>
        </p:nvGraphicFramePr>
        <p:xfrm>
          <a:off x="395146" y="3990021"/>
          <a:ext cx="11441255" cy="2110113"/>
        </p:xfrm>
        <a:graphic>
          <a:graphicData uri="http://schemas.openxmlformats.org/drawingml/2006/table">
            <a:tbl>
              <a:tblPr/>
              <a:tblGrid>
                <a:gridCol w="4144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9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21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38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384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058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№ п/п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Показатель эффективности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Факт 2025 года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План  2026 года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Факт первого полугодия 2026года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Оценка достижения показателей эффективности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Причины (обоснование) </a:t>
                      </a:r>
                      <a:r>
                        <a:rPr lang="ru-RU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недостижения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показателей эффективности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1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ожидается по итогам выполнения мероприятий в конце года.</a:t>
                      </a:r>
                    </a:p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Снижения износа основных средств, %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</a:t>
                      </a:r>
                      <a:r>
                        <a:rPr lang="ru-RU" sz="11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утверждались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утверждались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--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95876"/>
                  </a:ext>
                </a:extLst>
              </a:tr>
              <a:tr h="461883"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-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411969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Снижение аварийности, %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3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</a:t>
                      </a:r>
                      <a:r>
                        <a:rPr lang="ru-RU" sz="11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утверждались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утверждались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--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-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0146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9782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079130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909" name="Слайд think-cell" r:id="rId50" imgW="594" imgH="595" progId="TCLayout.ActiveDocument.1">
                  <p:embed/>
                </p:oleObj>
              </mc:Choice>
              <mc:Fallback>
                <p:oleObj name="Слайд think-cell" r:id="rId50" imgW="594" imgH="595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203" y="115409"/>
            <a:ext cx="10178542" cy="704850"/>
          </a:xfrm>
        </p:spPr>
        <p:txBody>
          <a:bodyPr vert="horz" rIns="0"/>
          <a:lstStyle/>
          <a:p>
            <a:r>
              <a:rPr lang="ru-RU" dirty="0">
                <a:solidFill>
                  <a:srgbClr val="DB700F"/>
                </a:solidFill>
              </a:rPr>
              <a:t>Информация об основных финансово - экономических показателях</a:t>
            </a:r>
            <a:r>
              <a:rPr lang="en-US" dirty="0">
                <a:solidFill>
                  <a:srgbClr val="DB700F"/>
                </a:solidFill>
              </a:rPr>
              <a:t> </a:t>
            </a:r>
            <a:r>
              <a:rPr lang="ru-RU" dirty="0">
                <a:solidFill>
                  <a:srgbClr val="DB700F"/>
                </a:solidFill>
              </a:rPr>
              <a:t>по услуге производство тепловой энергии и об объемах предоставленных регулируемых услуг </a:t>
            </a:r>
            <a:br>
              <a:rPr lang="ru-RU" dirty="0">
                <a:solidFill>
                  <a:srgbClr val="DB700F"/>
                </a:solidFill>
              </a:rPr>
            </a:br>
            <a:endParaRPr lang="en-US" dirty="0">
              <a:solidFill>
                <a:srgbClr val="DB700F"/>
              </a:solidFill>
            </a:endParaRPr>
          </a:p>
        </p:txBody>
      </p:sp>
      <p:graphicFrame>
        <p:nvGraphicFramePr>
          <p:cNvPr id="66" name="Chart 3">
            <a:extLst>
              <a:ext uri="{FF2B5EF4-FFF2-40B4-BE49-F238E27FC236}">
                <a16:creationId xmlns:a16="http://schemas.microsoft.com/office/drawing/2014/main" id="{D66CFC39-5AE2-4282-93F6-03BA741A370D}"/>
              </a:ext>
            </a:extLst>
          </p:cNvPr>
          <p:cNvGraphicFramePr/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254769743"/>
              </p:ext>
            </p:extLst>
          </p:nvPr>
        </p:nvGraphicFramePr>
        <p:xfrm>
          <a:off x="539750" y="2636838"/>
          <a:ext cx="2643188" cy="215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2"/>
          </a:graphicData>
        </a:graphic>
      </p:graphicFrame>
      <p:sp>
        <p:nvSpPr>
          <p:cNvPr id="62" name="Прямоугольник 61"/>
          <p:cNvSpPr/>
          <p:nvPr>
            <p:custDataLst>
              <p:tags r:id="rId4"/>
            </p:custDataLst>
          </p:nvPr>
        </p:nvSpPr>
        <p:spPr bwMode="auto">
          <a:xfrm>
            <a:off x="1379538" y="4629151"/>
            <a:ext cx="373063" cy="40957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041C2339-F842-4C28-B446-DD5D2089B96F}" type="datetime'Д''''о''ход'','''' млн''.'' ''т''''''''''е''''''''н''г''''е '">
              <a:rPr lang="ru-RU" altLang="en-US" sz="900" smtClean="0">
                <a:solidFill>
                  <a:schemeClr val="tx1"/>
                </a:solidFill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Доход, млн. тенге </a:t>
            </a:fld>
            <a:endParaRPr lang="ru-RU" sz="900" dirty="0">
              <a:solidFill>
                <a:schemeClr val="tx1"/>
              </a:solidFill>
              <a:sym typeface="Arial" panose="020B0604020202020204" pitchFamily="34" charset="0"/>
            </a:endParaRPr>
          </a:p>
        </p:txBody>
      </p:sp>
      <p:sp>
        <p:nvSpPr>
          <p:cNvPr id="69" name="Прямоугольник 68"/>
          <p:cNvSpPr/>
          <p:nvPr>
            <p:custDataLst>
              <p:tags r:id="rId5"/>
            </p:custDataLst>
          </p:nvPr>
        </p:nvSpPr>
        <p:spPr bwMode="auto">
          <a:xfrm>
            <a:off x="1871663" y="4629150"/>
            <a:ext cx="569913" cy="273050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F5B0F414-B618-4048-B95F-AE22BAA411A8}" type="datetime'зат''рат''''ы'', м''''''''л''''н''''''''.'''' ''т''е''нге'">
              <a:rPr lang="ru-RU" altLang="en-US" sz="900" smtClean="0">
                <a:solidFill>
                  <a:schemeClr val="tx1"/>
                </a:solidFill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затраты, млн. тенге</a:t>
            </a:fld>
            <a:endParaRPr lang="ru-RU" sz="900" dirty="0">
              <a:solidFill>
                <a:schemeClr val="tx1"/>
              </a:solidFill>
              <a:sym typeface="Arial" panose="020B0604020202020204" pitchFamily="34" charset="0"/>
            </a:endParaRPr>
          </a:p>
        </p:txBody>
      </p:sp>
      <p:graphicFrame>
        <p:nvGraphicFramePr>
          <p:cNvPr id="65" name="Chart 3">
            <a:extLst>
              <a:ext uri="{FF2B5EF4-FFF2-40B4-BE49-F238E27FC236}">
                <a16:creationId xmlns:a16="http://schemas.microsoft.com/office/drawing/2014/main" id="{50589485-6C24-4360-9C11-18E70EBA8FB4}"/>
              </a:ext>
            </a:extLst>
          </p:cNvPr>
          <p:cNvGraphicFramePr/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059026359"/>
              </p:ext>
            </p:extLst>
          </p:nvPr>
        </p:nvGraphicFramePr>
        <p:xfrm>
          <a:off x="-577850" y="1990725"/>
          <a:ext cx="2801938" cy="2805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3"/>
          </a:graphicData>
        </a:graphic>
      </p:graphicFrame>
      <p:sp>
        <p:nvSpPr>
          <p:cNvPr id="8" name="Прямоугольник 7"/>
          <p:cNvSpPr/>
          <p:nvPr>
            <p:custDataLst>
              <p:tags r:id="rId7"/>
            </p:custDataLst>
          </p:nvPr>
        </p:nvSpPr>
        <p:spPr bwMode="gray">
          <a:xfrm>
            <a:off x="774700" y="4529138"/>
            <a:ext cx="95250" cy="123825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5875" tIns="0" rIns="15875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900" dirty="0">
                <a:solidFill>
                  <a:schemeClr val="bg1"/>
                </a:solidFill>
                <a:sym typeface="Arial" panose="020B0604020202020204" pitchFamily="34" charset="0"/>
              </a:rPr>
              <a:t>0</a:t>
            </a:r>
          </a:p>
        </p:txBody>
      </p:sp>
      <p:sp>
        <p:nvSpPr>
          <p:cNvPr id="5" name="Прямоугольник 4"/>
          <p:cNvSpPr/>
          <p:nvPr>
            <p:custDataLst>
              <p:tags r:id="rId8"/>
            </p:custDataLst>
          </p:nvPr>
        </p:nvSpPr>
        <p:spPr bwMode="auto">
          <a:xfrm>
            <a:off x="457200" y="4691063"/>
            <a:ext cx="731838" cy="40957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A0B9FA04-D5C2-4B3D-8964-EAEF94709E6D}" type="datetime'''об''''ъем ''''о''казыва''е''мых'''' ''усл''уг'','' Гка''''л'">
              <a:rPr lang="ru-RU" altLang="en-US" sz="900" smtClean="0">
                <a:solidFill>
                  <a:schemeClr val="tx1"/>
                </a:solidFill>
                <a:sym typeface="Arial" panose="020B0604020202020204" pitchFamily="34" charset="0"/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объем оказываемых услуг, Гкал</a:t>
            </a:fld>
            <a:endParaRPr lang="ru-RU" sz="900" dirty="0">
              <a:solidFill>
                <a:schemeClr val="tx1"/>
              </a:solidFill>
              <a:sym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21A8050-8668-433D-90F0-610C2D66DEBA}"/>
              </a:ext>
            </a:extLst>
          </p:cNvPr>
          <p:cNvSpPr/>
          <p:nvPr>
            <p:custDataLst>
              <p:tags r:id="rId9"/>
            </p:custDataLst>
          </p:nvPr>
        </p:nvSpPr>
        <p:spPr bwMode="gray">
          <a:xfrm>
            <a:off x="600075" y="2046288"/>
            <a:ext cx="444500" cy="1238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5875" tIns="0" rIns="15875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fld id="{69FC5700-EE46-4EF1-AA4D-5DF87CF8A418}" type="datetime'''''''''''''3''3''''''''''''''1'' ''''''''''5''''7''5'''''''">
              <a:rPr lang="ru-RU" altLang="en-US" sz="900" smtClean="0">
                <a:solidFill>
                  <a:schemeClr val="tx1"/>
                </a:solidFill>
                <a:sym typeface="Arial" panose="020B0604020202020204" pitchFamily="34" charset="0"/>
              </a:rPr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t>331 575</a:t>
            </a:fld>
            <a:endParaRPr lang="ru-RU" sz="900" dirty="0">
              <a:solidFill>
                <a:schemeClr val="tx1"/>
              </a:solidFill>
              <a:sym typeface="Arial" panose="020B0604020202020204" pitchFamily="34" charset="0"/>
            </a:endParaRPr>
          </a:p>
        </p:txBody>
      </p:sp>
      <p:graphicFrame>
        <p:nvGraphicFramePr>
          <p:cNvPr id="56" name="Chart 3">
            <a:extLst>
              <a:ext uri="{FF2B5EF4-FFF2-40B4-BE49-F238E27FC236}">
                <a16:creationId xmlns:a16="http://schemas.microsoft.com/office/drawing/2014/main" id="{4663A819-4886-4287-BE91-D123E0FD2220}"/>
              </a:ext>
            </a:extLst>
          </p:cNvPr>
          <p:cNvGraphicFramePr/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1019485"/>
              </p:ext>
            </p:extLst>
          </p:nvPr>
        </p:nvGraphicFramePr>
        <p:xfrm>
          <a:off x="2020888" y="3232150"/>
          <a:ext cx="2960687" cy="1563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4"/>
          </a:graphicData>
        </a:graphic>
      </p:graphicFrame>
      <p:sp>
        <p:nvSpPr>
          <p:cNvPr id="82" name="Прямоугольник 81"/>
          <p:cNvSpPr/>
          <p:nvPr>
            <p:custDataLst>
              <p:tags r:id="rId11"/>
            </p:custDataLst>
          </p:nvPr>
        </p:nvSpPr>
        <p:spPr bwMode="auto">
          <a:xfrm>
            <a:off x="3078163" y="4629150"/>
            <a:ext cx="842963" cy="273050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84D6B086-B519-41DE-B9B3-A7ED7A4F8509}" type="datetime'''''се''бе''ст''''''''о''имо''ст''''ь, ''те''''нг''е/Гка''л'''">
              <a:rPr lang="ru-RU" altLang="en-US" sz="900" smtClean="0">
                <a:solidFill>
                  <a:schemeClr val="tx1"/>
                </a:solidFill>
                <a:sym typeface="Arial" panose="020B0604020202020204" pitchFamily="34" charset="0"/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себестоимость, тенге/Гкал</a:t>
            </a:fld>
            <a:endParaRPr lang="ru-RU" sz="900" dirty="0">
              <a:solidFill>
                <a:schemeClr val="tx1"/>
              </a:solidFill>
              <a:sym typeface="Arial" panose="020B0604020202020204" pitchFamily="34" charset="0"/>
            </a:endParaRPr>
          </a:p>
        </p:txBody>
      </p:sp>
      <p:graphicFrame>
        <p:nvGraphicFramePr>
          <p:cNvPr id="57" name="Chart 3">
            <a:extLst>
              <a:ext uri="{FF2B5EF4-FFF2-40B4-BE49-F238E27FC236}">
                <a16:creationId xmlns:a16="http://schemas.microsoft.com/office/drawing/2014/main" id="{125E3196-4B93-4578-BE61-94B874186D3D}"/>
              </a:ext>
            </a:extLst>
          </p:cNvPr>
          <p:cNvGraphicFramePr/>
          <p:nvPr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981797859"/>
              </p:ext>
            </p:extLst>
          </p:nvPr>
        </p:nvGraphicFramePr>
        <p:xfrm>
          <a:off x="1897063" y="3722688"/>
          <a:ext cx="1849437" cy="1073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5"/>
          </a:graphicData>
        </a:graphic>
      </p:graphicFrame>
      <p:sp>
        <p:nvSpPr>
          <p:cNvPr id="78" name="Прямоугольник 77"/>
          <p:cNvSpPr/>
          <p:nvPr>
            <p:custDataLst>
              <p:tags r:id="rId13"/>
            </p:custDataLst>
          </p:nvPr>
        </p:nvSpPr>
        <p:spPr bwMode="auto">
          <a:xfrm>
            <a:off x="2535238" y="4629150"/>
            <a:ext cx="569913" cy="273050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F1D3699A-0920-4D58-BBCF-0B1F4397E4AB}" type="datetime'у''б''ы''т''''''о''''''''''к,'''' ''''м''''лн''''. т''ен''ге'">
              <a:rPr lang="ru-RU" altLang="en-US" sz="900" smtClean="0">
                <a:solidFill>
                  <a:schemeClr val="tx1"/>
                </a:solidFill>
                <a:sym typeface="Arial" panose="020B0604020202020204" pitchFamily="34" charset="0"/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убыток, млн. тенге</a:t>
            </a:fld>
            <a:endParaRPr lang="ru-RU" sz="900" dirty="0">
              <a:solidFill>
                <a:schemeClr val="tx1"/>
              </a:solidFill>
              <a:sym typeface="Arial" panose="020B0604020202020204" pitchFamily="34" charset="0"/>
            </a:endParaRPr>
          </a:p>
        </p:txBody>
      </p:sp>
      <p:sp>
        <p:nvSpPr>
          <p:cNvPr id="27" name="Rectangle 119"/>
          <p:cNvSpPr/>
          <p:nvPr/>
        </p:nvSpPr>
        <p:spPr>
          <a:xfrm>
            <a:off x="0" y="5785979"/>
            <a:ext cx="12192000" cy="462331"/>
          </a:xfrm>
          <a:prstGeom prst="rect">
            <a:avLst/>
          </a:prstGeom>
          <a:gradFill flip="none" rotWithShape="1">
            <a:gsLst>
              <a:gs pos="1500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/>
              <a:t>Действующие тарифы не компенсируют затраты на регулируемые услуги. 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9" name="Freeform 140"/>
          <p:cNvSpPr/>
          <p:nvPr/>
        </p:nvSpPr>
        <p:spPr>
          <a:xfrm>
            <a:off x="323203" y="1045684"/>
            <a:ext cx="5721998" cy="4132741"/>
          </a:xfrm>
          <a:custGeom>
            <a:avLst/>
            <a:gdLst>
              <a:gd name="connsiteX0" fmla="*/ 0 w 937260"/>
              <a:gd name="connsiteY0" fmla="*/ 0 h 350520"/>
              <a:gd name="connsiteX1" fmla="*/ 0 w 937260"/>
              <a:gd name="connsiteY1" fmla="*/ 350520 h 350520"/>
              <a:gd name="connsiteX2" fmla="*/ 937260 w 937260"/>
              <a:gd name="connsiteY2" fmla="*/ 35052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7260" h="350520">
                <a:moveTo>
                  <a:pt x="0" y="0"/>
                </a:moveTo>
                <a:lnTo>
                  <a:pt x="0" y="350520"/>
                </a:lnTo>
                <a:lnTo>
                  <a:pt x="937260" y="350520"/>
                </a:lnTo>
              </a:path>
            </a:pathLst>
          </a:custGeom>
          <a:noFill/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defTabSz="583170">
              <a:spcAft>
                <a:spcPts val="300"/>
              </a:spcAft>
            </a:pPr>
            <a:r>
              <a:rPr lang="ru-RU" sz="1400" dirty="0">
                <a:solidFill>
                  <a:schemeClr val="accent1"/>
                </a:solidFill>
              </a:rPr>
              <a:t>Основные финансово-экономические показатели за  первое полугодие 2026 года </a:t>
            </a:r>
            <a:endParaRPr lang="da-DK" sz="1400" dirty="0">
              <a:solidFill>
                <a:schemeClr val="accent1"/>
              </a:solidFill>
            </a:endParaRPr>
          </a:p>
        </p:txBody>
      </p:sp>
      <p:sp>
        <p:nvSpPr>
          <p:cNvPr id="30" name="Freeform 140"/>
          <p:cNvSpPr/>
          <p:nvPr/>
        </p:nvSpPr>
        <p:spPr>
          <a:xfrm>
            <a:off x="6320735" y="1045684"/>
            <a:ext cx="5556840" cy="4132741"/>
          </a:xfrm>
          <a:custGeom>
            <a:avLst/>
            <a:gdLst>
              <a:gd name="connsiteX0" fmla="*/ 0 w 937260"/>
              <a:gd name="connsiteY0" fmla="*/ 0 h 350520"/>
              <a:gd name="connsiteX1" fmla="*/ 0 w 937260"/>
              <a:gd name="connsiteY1" fmla="*/ 350520 h 350520"/>
              <a:gd name="connsiteX2" fmla="*/ 937260 w 937260"/>
              <a:gd name="connsiteY2" fmla="*/ 35052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7260" h="350520">
                <a:moveTo>
                  <a:pt x="0" y="0"/>
                </a:moveTo>
                <a:lnTo>
                  <a:pt x="0" y="350520"/>
                </a:lnTo>
                <a:lnTo>
                  <a:pt x="937260" y="350520"/>
                </a:lnTo>
              </a:path>
            </a:pathLst>
          </a:custGeom>
          <a:noFill/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defTabSz="583170"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ru-RU" sz="1400" dirty="0">
                <a:solidFill>
                  <a:schemeClr val="accent1"/>
                </a:solidFill>
              </a:rPr>
              <a:t>Объемы предоставленных регулируемых услуг за полугодие 2026  год, Гкал</a:t>
            </a:r>
            <a:endParaRPr lang="da-DK" sz="1400" dirty="0">
              <a:solidFill>
                <a:schemeClr val="accent1"/>
              </a:solidFill>
            </a:endParaRPr>
          </a:p>
        </p:txBody>
      </p:sp>
      <p:graphicFrame>
        <p:nvGraphicFramePr>
          <p:cNvPr id="60" name="Chart 3">
            <a:extLst>
              <a:ext uri="{FF2B5EF4-FFF2-40B4-BE49-F238E27FC236}">
                <a16:creationId xmlns:a16="http://schemas.microsoft.com/office/drawing/2014/main" id="{C447DF65-970A-44B8-9E8A-89203CA69509}"/>
              </a:ext>
            </a:extLst>
          </p:cNvPr>
          <p:cNvGraphicFramePr/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935967348"/>
              </p:ext>
            </p:extLst>
          </p:nvPr>
        </p:nvGraphicFramePr>
        <p:xfrm>
          <a:off x="2690813" y="3302000"/>
          <a:ext cx="2960687" cy="1493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6"/>
          </a:graphicData>
        </a:graphic>
      </p:graphicFrame>
      <p:sp>
        <p:nvSpPr>
          <p:cNvPr id="9" name="Прямоугольник 8"/>
          <p:cNvSpPr/>
          <p:nvPr>
            <p:custDataLst>
              <p:tags r:id="rId15"/>
            </p:custDataLst>
          </p:nvPr>
        </p:nvSpPr>
        <p:spPr bwMode="auto">
          <a:xfrm>
            <a:off x="3867150" y="4629151"/>
            <a:ext cx="603250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en-US" sz="900" dirty="0">
                <a:solidFill>
                  <a:schemeClr val="tx1"/>
                </a:solidFill>
              </a:rPr>
              <a:t>С1.01.2026</a:t>
            </a: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44" name="Прямоугольник 143"/>
          <p:cNvSpPr/>
          <p:nvPr>
            <p:custDataLst>
              <p:tags r:id="rId16"/>
            </p:custDataLst>
          </p:nvPr>
        </p:nvSpPr>
        <p:spPr bwMode="auto">
          <a:xfrm>
            <a:off x="358775" y="5281613"/>
            <a:ext cx="160338" cy="120650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45" name="Прямоугольник 144"/>
          <p:cNvSpPr/>
          <p:nvPr>
            <p:custDataLst>
              <p:tags r:id="rId17"/>
            </p:custDataLst>
          </p:nvPr>
        </p:nvSpPr>
        <p:spPr bwMode="auto">
          <a:xfrm>
            <a:off x="358775" y="5468938"/>
            <a:ext cx="160338" cy="120650"/>
          </a:xfrm>
          <a:prstGeom prst="rect">
            <a:avLst/>
          </a:prstGeom>
          <a:solidFill>
            <a:schemeClr val="accent4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41" name="Прямоугольник 140"/>
          <p:cNvSpPr/>
          <p:nvPr>
            <p:custDataLst>
              <p:tags r:id="rId18"/>
            </p:custDataLst>
          </p:nvPr>
        </p:nvSpPr>
        <p:spPr bwMode="auto">
          <a:xfrm>
            <a:off x="569913" y="5278438"/>
            <a:ext cx="344488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fld id="{80E4C839-6C0A-4097-AA02-C753E48430FD}" type="datetime'''''''''в'''' ''''''п''''''''''а''''р''''''е'''''''''''">
              <a:rPr lang="ru-RU" altLang="en-US" sz="900" smtClean="0">
                <a:solidFill>
                  <a:schemeClr val="tx1"/>
                </a:solidFill>
                <a:sym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</a:pPr>
              <a:t>в паре</a:t>
            </a:fld>
            <a:endParaRPr lang="ru-RU" sz="900" dirty="0">
              <a:solidFill>
                <a:schemeClr val="tx1"/>
              </a:solidFill>
              <a:sym typeface="Arial" panose="020B0604020202020204" pitchFamily="34" charset="0"/>
            </a:endParaRPr>
          </a:p>
        </p:txBody>
      </p:sp>
      <p:sp>
        <p:nvSpPr>
          <p:cNvPr id="142" name="Прямоугольник 141"/>
          <p:cNvSpPr/>
          <p:nvPr>
            <p:custDataLst>
              <p:tags r:id="rId19"/>
            </p:custDataLst>
          </p:nvPr>
        </p:nvSpPr>
        <p:spPr bwMode="auto">
          <a:xfrm>
            <a:off x="569913" y="5465763"/>
            <a:ext cx="795338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fld id="{A5C3E680-292E-47F6-98E4-D6D3EC1F0177}" type="datetime'в'''''' ''''''г''ор''я''''че''''й'''''' ''''''во''д''е'">
              <a:rPr lang="ru-RU" altLang="en-US" sz="900" smtClean="0">
                <a:solidFill>
                  <a:schemeClr val="tx1"/>
                </a:solidFill>
                <a:sym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</a:pPr>
              <a:t>в горячей воде</a:t>
            </a:fld>
            <a:endParaRPr lang="ru-RU" sz="900" dirty="0">
              <a:solidFill>
                <a:schemeClr val="tx1"/>
              </a:solidFill>
              <a:sym typeface="Arial" panose="020B0604020202020204" pitchFamily="34" charset="0"/>
            </a:endParaRPr>
          </a:p>
        </p:txBody>
      </p:sp>
      <p:sp>
        <p:nvSpPr>
          <p:cNvPr id="151" name="Прямоугольник 150"/>
          <p:cNvSpPr/>
          <p:nvPr>
            <p:custDataLst>
              <p:tags r:id="rId20"/>
            </p:custDataLst>
          </p:nvPr>
        </p:nvSpPr>
        <p:spPr bwMode="auto">
          <a:xfrm>
            <a:off x="3979863" y="5246688"/>
            <a:ext cx="160338" cy="120650"/>
          </a:xfrm>
          <a:prstGeom prst="rect">
            <a:avLst/>
          </a:prstGeom>
          <a:solidFill>
            <a:srgbClr val="364D6E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48" name="Прямоугольник 147"/>
          <p:cNvSpPr/>
          <p:nvPr>
            <p:custDataLst>
              <p:tags r:id="rId21"/>
            </p:custDataLst>
          </p:nvPr>
        </p:nvSpPr>
        <p:spPr bwMode="auto">
          <a:xfrm>
            <a:off x="4191000" y="5243513"/>
            <a:ext cx="958850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fld id="{48411449-4FBC-4C19-B5ED-946697F5A07F}" type="datetime'т''''ари''ф'''''', т''е''''нге''''''/Г''''''''''к''а''''''''л'">
              <a:rPr lang="ru-RU" altLang="en-US" sz="900" smtClean="0">
                <a:solidFill>
                  <a:schemeClr val="tx1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</a:pPr>
              <a:t>тариф, тенге/Гкал</a:t>
            </a:fld>
            <a:endParaRPr lang="ru-RU" sz="900" dirty="0">
              <a:solidFill>
                <a:schemeClr val="tx1"/>
              </a:solidFill>
            </a:endParaRPr>
          </a:p>
        </p:txBody>
      </p:sp>
      <p:graphicFrame>
        <p:nvGraphicFramePr>
          <p:cNvPr id="74" name="Chart 3">
            <a:extLst>
              <a:ext uri="{FF2B5EF4-FFF2-40B4-BE49-F238E27FC236}">
                <a16:creationId xmlns:a16="http://schemas.microsoft.com/office/drawing/2014/main" id="{F8C5AEFF-A55C-4576-BEDC-A7F3EA3F757F}"/>
              </a:ext>
            </a:extLst>
          </p:cNvPr>
          <p:cNvGraphicFramePr/>
          <p:nvPr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556486729"/>
              </p:ext>
            </p:extLst>
          </p:nvPr>
        </p:nvGraphicFramePr>
        <p:xfrm>
          <a:off x="6561138" y="1927225"/>
          <a:ext cx="2906712" cy="292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7"/>
          </a:graphicData>
        </a:graphic>
      </p:graphicFrame>
      <p:sp useBgFill="1"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CE69DEFB-0E2A-4FCD-B078-45B388AE685A}"/>
              </a:ext>
            </a:extLst>
          </p:cNvPr>
          <p:cNvSpPr/>
          <p:nvPr>
            <p:custDataLst>
              <p:tags r:id="rId23"/>
            </p:custDataLst>
          </p:nvPr>
        </p:nvSpPr>
        <p:spPr bwMode="auto">
          <a:xfrm>
            <a:off x="6751638" y="3413125"/>
            <a:ext cx="792163" cy="269876"/>
          </a:xfrm>
          <a:custGeom>
            <a:avLst/>
            <a:gdLst/>
            <a:ahLst/>
            <a:cxnLst/>
            <a:rect l="0" t="0" r="0" b="0"/>
            <a:pathLst>
              <a:path w="792163" h="269876">
                <a:moveTo>
                  <a:pt x="0" y="212725"/>
                </a:moveTo>
                <a:lnTo>
                  <a:pt x="792162" y="0"/>
                </a:lnTo>
                <a:lnTo>
                  <a:pt x="792162" y="57150"/>
                </a:lnTo>
                <a:lnTo>
                  <a:pt x="0" y="269875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 useBgFill="1"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3E53C386-DF98-48EC-BD25-418EBD445E58}"/>
              </a:ext>
            </a:extLst>
          </p:cNvPr>
          <p:cNvSpPr/>
          <p:nvPr>
            <p:custDataLst>
              <p:tags r:id="rId24"/>
            </p:custDataLst>
          </p:nvPr>
        </p:nvSpPr>
        <p:spPr bwMode="auto">
          <a:xfrm>
            <a:off x="8123238" y="3413125"/>
            <a:ext cx="792163" cy="269876"/>
          </a:xfrm>
          <a:custGeom>
            <a:avLst/>
            <a:gdLst/>
            <a:ahLst/>
            <a:cxnLst/>
            <a:rect l="0" t="0" r="0" b="0"/>
            <a:pathLst>
              <a:path w="792163" h="269876">
                <a:moveTo>
                  <a:pt x="0" y="212725"/>
                </a:moveTo>
                <a:lnTo>
                  <a:pt x="792162" y="0"/>
                </a:lnTo>
                <a:lnTo>
                  <a:pt x="792162" y="57150"/>
                </a:lnTo>
                <a:lnTo>
                  <a:pt x="0" y="269875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 useBgFill="1"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id="{F9EFE7B5-E897-4347-893F-74BD21364B77}"/>
              </a:ext>
            </a:extLst>
          </p:cNvPr>
          <p:cNvSpPr/>
          <p:nvPr>
            <p:custDataLst>
              <p:tags r:id="rId25"/>
            </p:custDataLst>
          </p:nvPr>
        </p:nvSpPr>
        <p:spPr bwMode="auto">
          <a:xfrm>
            <a:off x="6751638" y="3092450"/>
            <a:ext cx="792163" cy="269876"/>
          </a:xfrm>
          <a:custGeom>
            <a:avLst/>
            <a:gdLst/>
            <a:ahLst/>
            <a:cxnLst/>
            <a:rect l="0" t="0" r="0" b="0"/>
            <a:pathLst>
              <a:path w="792163" h="269876">
                <a:moveTo>
                  <a:pt x="0" y="212725"/>
                </a:moveTo>
                <a:lnTo>
                  <a:pt x="792162" y="0"/>
                </a:lnTo>
                <a:lnTo>
                  <a:pt x="792162" y="57150"/>
                </a:lnTo>
                <a:lnTo>
                  <a:pt x="0" y="269875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B52BD456-0619-4AE7-8953-DEF49DCE20FA}"/>
              </a:ext>
            </a:extLst>
          </p:cNvPr>
          <p:cNvSpPr/>
          <p:nvPr>
            <p:custDataLst>
              <p:tags r:id="rId26"/>
            </p:custDataLst>
          </p:nvPr>
        </p:nvSpPr>
        <p:spPr bwMode="auto">
          <a:xfrm>
            <a:off x="6751638" y="3413125"/>
            <a:ext cx="792163" cy="212726"/>
          </a:xfrm>
          <a:custGeom>
            <a:avLst/>
            <a:gdLst/>
            <a:ahLst/>
            <a:cxnLst/>
            <a:rect l="0" t="0" r="0" b="0"/>
            <a:pathLst>
              <a:path w="792163" h="212726">
                <a:moveTo>
                  <a:pt x="0" y="212725"/>
                </a:moveTo>
                <a:lnTo>
                  <a:pt x="792162" y="0"/>
                </a:ln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AE65328D-2C17-456C-937D-D00CD280EB7D}"/>
              </a:ext>
            </a:extLst>
          </p:cNvPr>
          <p:cNvSpPr/>
          <p:nvPr>
            <p:custDataLst>
              <p:tags r:id="rId27"/>
            </p:custDataLst>
          </p:nvPr>
        </p:nvSpPr>
        <p:spPr bwMode="auto">
          <a:xfrm>
            <a:off x="6751638" y="3470275"/>
            <a:ext cx="792163" cy="212726"/>
          </a:xfrm>
          <a:custGeom>
            <a:avLst/>
            <a:gdLst/>
            <a:ahLst/>
            <a:cxnLst/>
            <a:rect l="0" t="0" r="0" b="0"/>
            <a:pathLst>
              <a:path w="792163" h="212726">
                <a:moveTo>
                  <a:pt x="0" y="212725"/>
                </a:moveTo>
                <a:lnTo>
                  <a:pt x="792162" y="0"/>
                </a:ln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A741C070-A6BF-48BA-B431-DA9E15E154CA}"/>
              </a:ext>
            </a:extLst>
          </p:cNvPr>
          <p:cNvSpPr/>
          <p:nvPr>
            <p:custDataLst>
              <p:tags r:id="rId28"/>
            </p:custDataLst>
          </p:nvPr>
        </p:nvSpPr>
        <p:spPr bwMode="auto">
          <a:xfrm>
            <a:off x="8123238" y="3413125"/>
            <a:ext cx="792163" cy="212726"/>
          </a:xfrm>
          <a:custGeom>
            <a:avLst/>
            <a:gdLst/>
            <a:ahLst/>
            <a:cxnLst/>
            <a:rect l="0" t="0" r="0" b="0"/>
            <a:pathLst>
              <a:path w="792163" h="212726">
                <a:moveTo>
                  <a:pt x="0" y="212725"/>
                </a:moveTo>
                <a:lnTo>
                  <a:pt x="792162" y="0"/>
                </a:ln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86DF769C-8244-4ABB-8F73-0DDC2AAE2828}"/>
              </a:ext>
            </a:extLst>
          </p:cNvPr>
          <p:cNvSpPr/>
          <p:nvPr>
            <p:custDataLst>
              <p:tags r:id="rId29"/>
            </p:custDataLst>
          </p:nvPr>
        </p:nvSpPr>
        <p:spPr bwMode="auto">
          <a:xfrm>
            <a:off x="8123238" y="3470275"/>
            <a:ext cx="792163" cy="212726"/>
          </a:xfrm>
          <a:custGeom>
            <a:avLst/>
            <a:gdLst/>
            <a:ahLst/>
            <a:cxnLst/>
            <a:rect l="0" t="0" r="0" b="0"/>
            <a:pathLst>
              <a:path w="792163" h="212726">
                <a:moveTo>
                  <a:pt x="0" y="212725"/>
                </a:moveTo>
                <a:lnTo>
                  <a:pt x="792162" y="0"/>
                </a:ln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: фигура 15">
            <a:extLst>
              <a:ext uri="{FF2B5EF4-FFF2-40B4-BE49-F238E27FC236}">
                <a16:creationId xmlns:a16="http://schemas.microsoft.com/office/drawing/2014/main" id="{D0210573-EDEA-4B1A-AB76-DAB05824BCF5}"/>
              </a:ext>
            </a:extLst>
          </p:cNvPr>
          <p:cNvSpPr/>
          <p:nvPr>
            <p:custDataLst>
              <p:tags r:id="rId30"/>
            </p:custDataLst>
          </p:nvPr>
        </p:nvSpPr>
        <p:spPr bwMode="auto">
          <a:xfrm>
            <a:off x="6751638" y="3092450"/>
            <a:ext cx="792163" cy="212726"/>
          </a:xfrm>
          <a:custGeom>
            <a:avLst/>
            <a:gdLst/>
            <a:ahLst/>
            <a:cxnLst/>
            <a:rect l="0" t="0" r="0" b="0"/>
            <a:pathLst>
              <a:path w="792163" h="212726">
                <a:moveTo>
                  <a:pt x="0" y="212725"/>
                </a:moveTo>
                <a:lnTo>
                  <a:pt x="792162" y="0"/>
                </a:ln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45613FA5-D4D5-45E6-84A0-6326DCDA8841}"/>
              </a:ext>
            </a:extLst>
          </p:cNvPr>
          <p:cNvSpPr/>
          <p:nvPr>
            <p:custDataLst>
              <p:tags r:id="rId31"/>
            </p:custDataLst>
          </p:nvPr>
        </p:nvSpPr>
        <p:spPr bwMode="auto">
          <a:xfrm>
            <a:off x="6751638" y="3149600"/>
            <a:ext cx="792163" cy="212726"/>
          </a:xfrm>
          <a:custGeom>
            <a:avLst/>
            <a:gdLst/>
            <a:ahLst/>
            <a:cxnLst/>
            <a:rect l="0" t="0" r="0" b="0"/>
            <a:pathLst>
              <a:path w="792163" h="212726">
                <a:moveTo>
                  <a:pt x="0" y="212725"/>
                </a:moveTo>
                <a:lnTo>
                  <a:pt x="792162" y="0"/>
                </a:ln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>
            <p:custDataLst>
              <p:tags r:id="rId32"/>
            </p:custDataLst>
          </p:nvPr>
        </p:nvCxnSpPr>
        <p:spPr bwMode="auto">
          <a:xfrm flipV="1">
            <a:off x="6967538" y="1868488"/>
            <a:ext cx="0" cy="7620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>
            <p:custDataLst>
              <p:tags r:id="rId33"/>
            </p:custDataLst>
          </p:nvPr>
        </p:nvCxnSpPr>
        <p:spPr bwMode="auto">
          <a:xfrm>
            <a:off x="6967538" y="1868488"/>
            <a:ext cx="1370012" cy="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>
            <p:custDataLst>
              <p:tags r:id="rId34"/>
            </p:custDataLst>
          </p:nvPr>
        </p:nvCxnSpPr>
        <p:spPr bwMode="auto">
          <a:xfrm>
            <a:off x="8337550" y="1868488"/>
            <a:ext cx="0" cy="1331913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803B7063-73F2-4999-83D0-168341214442}"/>
              </a:ext>
            </a:extLst>
          </p:cNvPr>
          <p:cNvSpPr/>
          <p:nvPr>
            <p:custDataLst>
              <p:tags r:id="rId35"/>
            </p:custDataLst>
          </p:nvPr>
        </p:nvSpPr>
        <p:spPr bwMode="auto">
          <a:xfrm>
            <a:off x="6884988" y="4681538"/>
            <a:ext cx="887413" cy="273050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EB1D0C43-5040-4508-8CD2-E2ABC9C4D730}" type="datetime'учте''''н''''''о в ''т''ари''''ф''''но''''й см''ет''''е'''">
              <a:rPr lang="ru-RU" altLang="en-US" sz="900" smtClean="0">
                <a:solidFill>
                  <a:schemeClr val="tx1"/>
                </a:solidFill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учтено в тарифной смете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5CE9F822-3E4B-44B0-9508-FA81671C8B68}"/>
              </a:ext>
            </a:extLst>
          </p:cNvPr>
          <p:cNvSpPr/>
          <p:nvPr>
            <p:custDataLst>
              <p:tags r:id="rId36"/>
            </p:custDataLst>
          </p:nvPr>
        </p:nvSpPr>
        <p:spPr bwMode="auto">
          <a:xfrm>
            <a:off x="8226425" y="4681538"/>
            <a:ext cx="946150" cy="273050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3C9E0B05-86A9-4ABA-BC29-1BCDB11F2EB2}" type="datetime'фак''''''т'''' ''1 полуг''''о''''''д''ия'' ''2''''026 года'''">
              <a:rPr lang="ru-RU" altLang="en-US" sz="900" smtClean="0">
                <a:solidFill>
                  <a:schemeClr val="tx1"/>
                </a:solidFill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факт 1 полугодия 2026 года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6F21DF7-248D-40E4-BFE9-E87F4E89679E}"/>
              </a:ext>
            </a:extLst>
          </p:cNvPr>
          <p:cNvSpPr/>
          <p:nvPr>
            <p:custDataLst>
              <p:tags r:id="rId37"/>
            </p:custDataLst>
          </p:nvPr>
        </p:nvSpPr>
        <p:spPr bwMode="gray">
          <a:xfrm>
            <a:off x="6745288" y="1982788"/>
            <a:ext cx="444500" cy="1238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5875" tIns="0" rIns="15875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fld id="{37AA8267-2107-4AD2-9EDA-7F401D69D49C}" type="datetime'5''9''''''''''5'''''''''''''' ''28''''''''0'''''''''''''''">
              <a:rPr lang="ru-RU" altLang="en-US" sz="900" smtClean="0">
                <a:solidFill>
                  <a:schemeClr val="tx1"/>
                </a:solidFill>
              </a:rPr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t>595 280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9890F14-D235-47F5-A2B8-9FB0A339FAD6}"/>
              </a:ext>
            </a:extLst>
          </p:cNvPr>
          <p:cNvSpPr/>
          <p:nvPr>
            <p:custDataLst>
              <p:tags r:id="rId38"/>
            </p:custDataLst>
          </p:nvPr>
        </p:nvSpPr>
        <p:spPr bwMode="gray">
          <a:xfrm>
            <a:off x="7158038" y="2917825"/>
            <a:ext cx="444500" cy="1238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5875" tIns="0" rIns="15875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fld id="{03A6B6E4-FE7F-4B57-833B-AD0762C33225}" type="datetime'''''''5''''''''''''''''94 ''''''6''''''''''1''''''''6'''''''''">
              <a:rPr lang="ru-RU" altLang="en-US" sz="900" smtClean="0">
                <a:solidFill>
                  <a:schemeClr val="tx1"/>
                </a:solidFill>
              </a:rPr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t>594 616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78B9340-5DAA-462D-A247-7D905F7F2400}"/>
              </a:ext>
            </a:extLst>
          </p:cNvPr>
          <p:cNvSpPr/>
          <p:nvPr>
            <p:custDataLst>
              <p:tags r:id="rId39"/>
            </p:custDataLst>
          </p:nvPr>
        </p:nvSpPr>
        <p:spPr bwMode="gray">
          <a:xfrm>
            <a:off x="8064500" y="3238500"/>
            <a:ext cx="444500" cy="1238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5875" tIns="0" rIns="15875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fld id="{15BF3CE2-F851-497C-9B96-2DEEF6FFD078}" type="datetime'''''''''''3''''''''''3''''''''''''1 ''''''''5''''''7''''5'">
              <a:rPr lang="ru-RU" altLang="en-US" sz="900" smtClean="0">
                <a:solidFill>
                  <a:schemeClr val="tx1"/>
                </a:solidFill>
              </a:rPr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t>331 575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8C3E213F-7B48-467D-AE70-8DB0B6281565}"/>
              </a:ext>
            </a:extLst>
          </p:cNvPr>
          <p:cNvSpPr/>
          <p:nvPr>
            <p:custDataLst>
              <p:tags r:id="rId40"/>
            </p:custDataLst>
          </p:nvPr>
        </p:nvSpPr>
        <p:spPr bwMode="gray">
          <a:xfrm>
            <a:off x="8521700" y="3238500"/>
            <a:ext cx="444500" cy="1238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5875" tIns="0" rIns="15875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fld id="{1E3CEBDD-318C-4A5E-990A-F8A466509CC8}" type="datetime'''''''''''33''''''''1'''''''''''''''''' ''''5''''7''5'''''">
              <a:rPr lang="ru-RU" altLang="en-US" sz="900" smtClean="0">
                <a:solidFill>
                  <a:schemeClr val="tx1"/>
                </a:solidFill>
              </a:rPr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t>331 575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48B713CD-44A1-4830-8D64-0E11C95DA8ED}"/>
              </a:ext>
            </a:extLst>
          </p:cNvPr>
          <p:cNvSpPr/>
          <p:nvPr>
            <p:custDataLst>
              <p:tags r:id="rId41"/>
            </p:custDataLst>
          </p:nvPr>
        </p:nvSpPr>
        <p:spPr bwMode="gray">
          <a:xfrm>
            <a:off x="9012238" y="4494213"/>
            <a:ext cx="95250" cy="1238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5875" tIns="0" rIns="15875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fld id="{972C1043-5BB7-4B85-9DF1-86595607DCE0}" type="datetime'''''0'''''">
              <a:rPr lang="ru-RU" altLang="en-US" sz="900" smtClean="0">
                <a:solidFill>
                  <a:schemeClr val="tx1"/>
                </a:solidFill>
              </a:rPr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t>0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24" name="Овал 23"/>
          <p:cNvSpPr/>
          <p:nvPr>
            <p:custDataLst>
              <p:tags r:id="rId42"/>
            </p:custDataLst>
          </p:nvPr>
        </p:nvSpPr>
        <p:spPr bwMode="auto">
          <a:xfrm>
            <a:off x="7396163" y="1771650"/>
            <a:ext cx="512763" cy="193675"/>
          </a:xfrm>
          <a:prstGeom prst="ellipse">
            <a:avLst/>
          </a:prstGeom>
          <a:solidFill>
            <a:schemeClr val="bg1"/>
          </a:solidFill>
          <a:ln w="9525" cmpd="sng" algn="ctr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en-US" sz="900" b="1" dirty="0">
                <a:solidFill>
                  <a:schemeClr val="tx1"/>
                </a:solidFill>
              </a:rPr>
              <a:t>-44,3%</a:t>
            </a:r>
            <a:endParaRPr lang="ru-RU" sz="900" b="1" dirty="0">
              <a:solidFill>
                <a:schemeClr val="tx1"/>
              </a:solidFill>
            </a:endParaRPr>
          </a:p>
        </p:txBody>
      </p:sp>
      <p:sp>
        <p:nvSpPr>
          <p:cNvPr id="161" name="Прямоугольник 160"/>
          <p:cNvSpPr/>
          <p:nvPr>
            <p:custDataLst>
              <p:tags r:id="rId43"/>
            </p:custDataLst>
          </p:nvPr>
        </p:nvSpPr>
        <p:spPr bwMode="auto">
          <a:xfrm>
            <a:off x="9431338" y="3417888"/>
            <a:ext cx="160338" cy="120650"/>
          </a:xfrm>
          <a:prstGeom prst="rect">
            <a:avLst/>
          </a:prstGeom>
          <a:solidFill>
            <a:schemeClr val="accent4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62" name="Прямоугольник 161"/>
          <p:cNvSpPr/>
          <p:nvPr>
            <p:custDataLst>
              <p:tags r:id="rId44"/>
            </p:custDataLst>
          </p:nvPr>
        </p:nvSpPr>
        <p:spPr bwMode="auto">
          <a:xfrm>
            <a:off x="9431338" y="3605213"/>
            <a:ext cx="160338" cy="120650"/>
          </a:xfrm>
          <a:prstGeom prst="rect">
            <a:avLst/>
          </a:prstGeom>
          <a:solidFill>
            <a:srgbClr val="969696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63" name="Прямоугольник 162"/>
          <p:cNvSpPr/>
          <p:nvPr>
            <p:custDataLst>
              <p:tags r:id="rId45"/>
            </p:custDataLst>
          </p:nvPr>
        </p:nvSpPr>
        <p:spPr bwMode="auto">
          <a:xfrm>
            <a:off x="9431338" y="3792538"/>
            <a:ext cx="160338" cy="120650"/>
          </a:xfrm>
          <a:prstGeom prst="rect">
            <a:avLst/>
          </a:prstGeom>
          <a:solidFill>
            <a:srgbClr val="C0C0C0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64" name="Прямоугольник 163"/>
          <p:cNvSpPr/>
          <p:nvPr>
            <p:custDataLst>
              <p:tags r:id="rId46"/>
            </p:custDataLst>
          </p:nvPr>
        </p:nvSpPr>
        <p:spPr bwMode="auto">
          <a:xfrm>
            <a:off x="9642475" y="3414713"/>
            <a:ext cx="2022475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fld id="{2E32B484-303D-46B0-A987-DDFD7C84FE07}" type="datetime'''в''с''ег''о о''бъ''ем ока''з''ывае''мых ''''услуг, в'' т.ч'">
              <a:rPr lang="ru-RU" altLang="en-US" sz="900" smtClean="0">
                <a:solidFill>
                  <a:schemeClr val="tx1"/>
                </a:solidFill>
              </a:rPr>
              <a:pPr/>
              <a:t>всего объем оказываемых услуг, в т.ч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65" name="Прямоугольник 164"/>
          <p:cNvSpPr/>
          <p:nvPr>
            <p:custDataLst>
              <p:tags r:id="rId47"/>
            </p:custDataLst>
          </p:nvPr>
        </p:nvSpPr>
        <p:spPr bwMode="auto">
          <a:xfrm>
            <a:off x="9642475" y="3602038"/>
            <a:ext cx="2339975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fld id="{A48B13EA-0E6E-4ABF-82A7-4F67D93E7BC5}" type="datetime'''''''Г''КП «''Куатж''ы''луорталык''-3» (в горя''чей вод''е)'">
              <a:rPr lang="ru-RU" altLang="en-US" sz="900" smtClean="0">
                <a:solidFill>
                  <a:schemeClr val="tx1"/>
                </a:solidFill>
              </a:rPr>
              <a:pPr/>
              <a:t>ГКП «Куатжылуорталык-3» (в горячей воде)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66" name="Прямоугольник 165"/>
          <p:cNvSpPr/>
          <p:nvPr>
            <p:custDataLst>
              <p:tags r:id="rId48"/>
            </p:custDataLst>
          </p:nvPr>
        </p:nvSpPr>
        <p:spPr bwMode="auto">
          <a:xfrm>
            <a:off x="9642476" y="3789363"/>
            <a:ext cx="1362075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fld id="{18BE9C4B-F9F7-4C78-844B-4DC17FEBE07D}" type="datetime'''И''''П'' «Берда''л''ие''''в''''» ''''(''в ''''''п''аре)'">
              <a:rPr lang="ru-RU" altLang="en-US" sz="900" smtClean="0">
                <a:solidFill>
                  <a:schemeClr val="tx1"/>
                </a:solidFill>
              </a:rPr>
              <a:pPr/>
              <a:t>ИП «Бердалиев» (в паре)</a:t>
            </a:fld>
            <a:endParaRPr lang="ru-RU" sz="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196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91549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431" name="Слайд think-cell" r:id="rId6" imgW="594" imgH="595" progId="TCLayout.ActiveDocument.1">
                  <p:embed/>
                </p:oleObj>
              </mc:Choice>
              <mc:Fallback>
                <p:oleObj name="Слайд think-cell" r:id="rId6" imgW="594" imgH="595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ru-RU" sz="2000" dirty="0"/>
              <a:t>Информация о проводимой работе с потребителями </a:t>
            </a:r>
            <a:br>
              <a:rPr lang="ru-RU" sz="2000" dirty="0"/>
            </a:br>
            <a:r>
              <a:rPr lang="ru-RU" sz="2000" dirty="0"/>
              <a:t>регулируемых услуг и качестве предоставляемых услуг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08714" y="3244334"/>
            <a:ext cx="7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87ECD311-34CC-475C-AD0B-8F1E6CBB6A1A}" type="datetime'''''''''''''''1''''''''''''00''''''''%'''''''''''''''''''">
              <a:rPr lang="ru-RU" altLang="en-US">
                <a:solidFill>
                  <a:schemeClr val="bg1"/>
                </a:solidFill>
              </a:rPr>
              <a:pPr/>
              <a:t>100%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795043" y="4895016"/>
            <a:ext cx="6431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87ECD311-34CC-475C-AD0B-8F1E6CBB6A1A}" type="datetime'''''''''''''''1''''''''''''00''''''''%'''''''''''''''''''">
              <a:rPr lang="ru-RU" altLang="en-US" sz="1400">
                <a:solidFill>
                  <a:schemeClr val="bg1"/>
                </a:solidFill>
              </a:rPr>
              <a:pPr/>
              <a:t>100%</a:t>
            </a:fld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4526" y="2850144"/>
            <a:ext cx="2165349" cy="14017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АО «3-Энергоорталык»</a:t>
            </a:r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4475162" y="1423988"/>
            <a:ext cx="2738416" cy="433388"/>
          </a:xfrm>
          <a:prstGeom prst="rect">
            <a:avLst/>
          </a:prstGeom>
          <a:solidFill>
            <a:schemeClr val="lt2"/>
          </a:solidFill>
          <a:ln w="19050" cap="flat" cmpd="sng" algn="ctr">
            <a:solidFill>
              <a:schemeClr val="lt2"/>
            </a:solidFill>
            <a:prstDash val="solid"/>
            <a:miter lim="800000"/>
            <a:headEnd type="none" w="lg" len="lg"/>
            <a:tailEnd type="none" w="lg" len="lg"/>
          </a:ln>
        </p:spPr>
        <p:txBody>
          <a:bodyPr wrap="square" lIns="36000" tIns="36000" rIns="36000" bIns="36000" rtlCol="0" anchor="ctr">
            <a:noAutofit/>
          </a:bodyPr>
          <a:lstStyle/>
          <a:p>
            <a:pPr algn="ctr">
              <a:buClr>
                <a:schemeClr val="bg2"/>
              </a:buClr>
              <a:buSzPct val="100000"/>
            </a:pPr>
            <a:r>
              <a:rPr lang="ru-RU" sz="1400" b="1" i="1" dirty="0">
                <a:solidFill>
                  <a:schemeClr val="dk1"/>
                </a:solidFill>
              </a:rPr>
              <a:t>Предоставление услуг</a:t>
            </a:r>
          </a:p>
        </p:txBody>
      </p:sp>
      <p:sp>
        <p:nvSpPr>
          <p:cNvPr id="10" name="Прямоугольник 9"/>
          <p:cNvSpPr/>
          <p:nvPr/>
        </p:nvSpPr>
        <p:spPr bwMode="gray">
          <a:xfrm>
            <a:off x="7213829" y="1423988"/>
            <a:ext cx="2224088" cy="433388"/>
          </a:xfrm>
          <a:prstGeom prst="rect">
            <a:avLst/>
          </a:prstGeom>
          <a:solidFill>
            <a:schemeClr val="lt2"/>
          </a:solidFill>
          <a:ln w="19050" cap="flat" cmpd="sng" algn="ctr">
            <a:solidFill>
              <a:schemeClr val="lt2"/>
            </a:solidFill>
            <a:prstDash val="solid"/>
            <a:miter lim="800000"/>
            <a:headEnd type="none" w="lg" len="lg"/>
            <a:tailEnd type="none" w="lg" len="lg"/>
          </a:ln>
        </p:spPr>
        <p:txBody>
          <a:bodyPr wrap="square" lIns="36000" tIns="36000" rIns="36000" bIns="36000" rtlCol="0" anchor="ctr">
            <a:noAutofit/>
          </a:bodyPr>
          <a:lstStyle/>
          <a:p>
            <a:pPr algn="ctr">
              <a:buClr>
                <a:schemeClr val="bg2"/>
              </a:buClr>
              <a:buSzPct val="100000"/>
            </a:pPr>
            <a:r>
              <a:rPr lang="ru-RU" sz="1400" b="1" i="1" dirty="0">
                <a:solidFill>
                  <a:schemeClr val="dk1"/>
                </a:solidFill>
              </a:rPr>
              <a:t>Тариф на услугу 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2946400" y="1423988"/>
            <a:ext cx="1438275" cy="3671888"/>
            <a:chOff x="2432720" y="2258870"/>
            <a:chExt cx="1438524" cy="3672000"/>
          </a:xfrm>
        </p:grpSpPr>
        <p:sp>
          <p:nvSpPr>
            <p:cNvPr id="12" name="Freeform 54"/>
            <p:cNvSpPr>
              <a:spLocks/>
            </p:cNvSpPr>
            <p:nvPr/>
          </p:nvSpPr>
          <p:spPr bwMode="auto">
            <a:xfrm>
              <a:off x="2432720" y="2258870"/>
              <a:ext cx="1438524" cy="3375993"/>
            </a:xfrm>
            <a:custGeom>
              <a:avLst/>
              <a:gdLst>
                <a:gd name="T0" fmla="*/ 0 w 1001"/>
                <a:gd name="T1" fmla="*/ 1473200 h 2224"/>
                <a:gd name="T2" fmla="*/ 971550 w 1001"/>
                <a:gd name="T3" fmla="*/ 1473200 h 2224"/>
                <a:gd name="T4" fmla="*/ 971550 w 1001"/>
                <a:gd name="T5" fmla="*/ 1897062 h 2224"/>
                <a:gd name="T6" fmla="*/ 1589088 w 1001"/>
                <a:gd name="T7" fmla="*/ 3530600 h 2224"/>
                <a:gd name="T8" fmla="*/ 1589088 w 1001"/>
                <a:gd name="T9" fmla="*/ 0 h 2224"/>
                <a:gd name="T10" fmla="*/ 0 w 1001"/>
                <a:gd name="T11" fmla="*/ 1473200 h 2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01"/>
                <a:gd name="T19" fmla="*/ 0 h 2224"/>
                <a:gd name="T20" fmla="*/ 1001 w 1001"/>
                <a:gd name="T21" fmla="*/ 2224 h 22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01" h="2224">
                  <a:moveTo>
                    <a:pt x="0" y="928"/>
                  </a:moveTo>
                  <a:lnTo>
                    <a:pt x="612" y="928"/>
                  </a:lnTo>
                  <a:lnTo>
                    <a:pt x="612" y="1195"/>
                  </a:lnTo>
                  <a:lnTo>
                    <a:pt x="1001" y="2224"/>
                  </a:lnTo>
                  <a:lnTo>
                    <a:pt x="1001" y="0"/>
                  </a:lnTo>
                  <a:lnTo>
                    <a:pt x="0" y="9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lg" len="lg"/>
                  <a:tailEnd type="none" w="lg" len="lg"/>
                </a14:hiddenLine>
              </a:ext>
            </a:extLst>
          </p:spPr>
          <p:txBody>
            <a:bodyPr wrap="none" tIns="91440" bIns="9144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 sz="1400" b="1" i="1">
                <a:solidFill>
                  <a:srgbClr val="000000"/>
                </a:solidFill>
              </a:endParaRPr>
            </a:p>
          </p:txBody>
        </p:sp>
        <p:sp>
          <p:nvSpPr>
            <p:cNvPr id="13" name="Freeform 55"/>
            <p:cNvSpPr>
              <a:spLocks/>
            </p:cNvSpPr>
            <p:nvPr/>
          </p:nvSpPr>
          <p:spPr bwMode="auto">
            <a:xfrm>
              <a:off x="2432720" y="2269496"/>
              <a:ext cx="1438524" cy="3661374"/>
            </a:xfrm>
            <a:custGeom>
              <a:avLst/>
              <a:gdLst>
                <a:gd name="T0" fmla="*/ 1531938 w 1001"/>
                <a:gd name="T1" fmla="*/ 0 h 2412"/>
                <a:gd name="T2" fmla="*/ 0 w 1001"/>
                <a:gd name="T3" fmla="*/ 1462087 h 2412"/>
                <a:gd name="T4" fmla="*/ 982663 w 1001"/>
                <a:gd name="T5" fmla="*/ 1462087 h 2412"/>
                <a:gd name="T6" fmla="*/ 982663 w 1001"/>
                <a:gd name="T7" fmla="*/ 1897063 h 2412"/>
                <a:gd name="T8" fmla="*/ 1589088 w 1001"/>
                <a:gd name="T9" fmla="*/ 3829050 h 24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01"/>
                <a:gd name="T16" fmla="*/ 0 h 2412"/>
                <a:gd name="T17" fmla="*/ 1001 w 1001"/>
                <a:gd name="T18" fmla="*/ 2412 h 24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01" h="2412">
                  <a:moveTo>
                    <a:pt x="965" y="0"/>
                  </a:moveTo>
                  <a:lnTo>
                    <a:pt x="0" y="921"/>
                  </a:lnTo>
                  <a:lnTo>
                    <a:pt x="619" y="921"/>
                  </a:lnTo>
                  <a:lnTo>
                    <a:pt x="619" y="1195"/>
                  </a:lnTo>
                  <a:lnTo>
                    <a:pt x="1001" y="2412"/>
                  </a:lnTo>
                </a:path>
              </a:pathLst>
            </a:custGeom>
            <a:noFill/>
            <a:ln w="19050" cap="flat" cmpd="sng" algn="ctr">
              <a:solidFill>
                <a:schemeClr val="dk2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91440" bIns="9144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 sz="1400" b="1" i="1">
                <a:solidFill>
                  <a:srgbClr val="000000"/>
                </a:solidFill>
              </a:endParaRPr>
            </a:p>
          </p:txBody>
        </p:sp>
      </p:grpSp>
      <p:sp>
        <p:nvSpPr>
          <p:cNvPr id="14" name="Rectangle 38"/>
          <p:cNvSpPr>
            <a:spLocks noChangeArrowheads="1"/>
          </p:cNvSpPr>
          <p:nvPr/>
        </p:nvSpPr>
        <p:spPr bwMode="gray">
          <a:xfrm>
            <a:off x="2638425" y="2876550"/>
            <a:ext cx="1152525" cy="396875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  <a:extLst/>
        </p:spPr>
        <p:txBody>
          <a:bodyPr lIns="50400" tIns="0" rIns="0" bIns="0" anchor="ctr"/>
          <a:lstStyle>
            <a:lvl1pPr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de-DE" sz="1050" b="0" dirty="0">
                <a:solidFill>
                  <a:schemeClr val="lt1"/>
                </a:solidFill>
              </a:rPr>
              <a:t>Регулируемая деятельность</a:t>
            </a:r>
            <a:endParaRPr lang="de-DE" altLang="de-DE" sz="1050" b="0" dirty="0">
              <a:solidFill>
                <a:schemeClr val="lt1"/>
              </a:solidFill>
            </a:endParaRPr>
          </a:p>
        </p:txBody>
      </p:sp>
      <p:sp>
        <p:nvSpPr>
          <p:cNvPr id="15" name="Rectangle 38"/>
          <p:cNvSpPr>
            <a:spLocks noChangeArrowheads="1"/>
          </p:cNvSpPr>
          <p:nvPr/>
        </p:nvSpPr>
        <p:spPr bwMode="gray">
          <a:xfrm>
            <a:off x="2638425" y="3343275"/>
            <a:ext cx="1152525" cy="395288"/>
          </a:xfrm>
          <a:prstGeom prst="rect">
            <a:avLst/>
          </a:prstGeom>
          <a:solidFill>
            <a:schemeClr val="lt1">
              <a:alpha val="95020"/>
            </a:schemeClr>
          </a:solidFill>
          <a:ln w="9525" cap="flat" cmpd="sng" algn="ctr">
            <a:solidFill>
              <a:schemeClr val="accent2"/>
            </a:solidFill>
            <a:prstDash val="solid"/>
            <a:miter lim="800000"/>
            <a:headEnd type="none" w="lg" len="lg"/>
            <a:tailEnd type="none" w="lg" len="lg"/>
          </a:ln>
          <a:extLst/>
        </p:spPr>
        <p:txBody>
          <a:bodyPr lIns="50400" tIns="0" rIns="0" bIns="0" anchor="ctr"/>
          <a:lstStyle>
            <a:lvl1pPr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de-DE" sz="1050" b="0" dirty="0">
                <a:solidFill>
                  <a:schemeClr val="dk1"/>
                </a:solidFill>
              </a:rPr>
              <a:t>Основная деятельность</a:t>
            </a:r>
            <a:endParaRPr lang="de-DE" altLang="de-DE" sz="1050" b="0" dirty="0">
              <a:solidFill>
                <a:schemeClr val="dk1"/>
              </a:solidFill>
            </a:endParaRPr>
          </a:p>
        </p:txBody>
      </p:sp>
      <p:sp>
        <p:nvSpPr>
          <p:cNvPr id="16" name="Rectangle 38"/>
          <p:cNvSpPr>
            <a:spLocks noChangeArrowheads="1"/>
          </p:cNvSpPr>
          <p:nvPr/>
        </p:nvSpPr>
        <p:spPr bwMode="gray">
          <a:xfrm>
            <a:off x="2638425" y="3844925"/>
            <a:ext cx="1152525" cy="395288"/>
          </a:xfrm>
          <a:prstGeom prst="rect">
            <a:avLst/>
          </a:prstGeom>
          <a:solidFill>
            <a:schemeClr val="lt1">
              <a:alpha val="95020"/>
            </a:schemeClr>
          </a:solidFill>
          <a:ln w="9525" cap="flat" cmpd="sng" algn="ctr">
            <a:solidFill>
              <a:schemeClr val="accent2"/>
            </a:solidFill>
            <a:prstDash val="solid"/>
            <a:miter lim="800000"/>
            <a:headEnd type="none" w="lg" len="lg"/>
            <a:tailEnd type="none" w="lg" len="lg"/>
          </a:ln>
          <a:extLst/>
        </p:spPr>
        <p:txBody>
          <a:bodyPr lIns="50400" tIns="0" rIns="0" bIns="0" anchor="ctr"/>
          <a:lstStyle>
            <a:lvl1pPr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de-DE" sz="1050" b="0" dirty="0">
                <a:solidFill>
                  <a:schemeClr val="dk1"/>
                </a:solidFill>
              </a:rPr>
              <a:t>Иная деятельность</a:t>
            </a:r>
            <a:endParaRPr lang="de-DE" altLang="de-DE" sz="1050" b="0" dirty="0">
              <a:solidFill>
                <a:schemeClr val="dk1"/>
              </a:solidFill>
            </a:endParaRPr>
          </a:p>
        </p:txBody>
      </p:sp>
      <p:cxnSp>
        <p:nvCxnSpPr>
          <p:cNvPr id="17" name="Gerade Verbindung 14"/>
          <p:cNvCxnSpPr/>
          <p:nvPr/>
        </p:nvCxnSpPr>
        <p:spPr bwMode="auto">
          <a:xfrm>
            <a:off x="4475162" y="1198563"/>
            <a:ext cx="6660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lg" len="lg"/>
            <a:tailEnd type="none" w="lg" len="lg"/>
          </a:ln>
          <a:effectLst/>
        </p:spPr>
      </p:cxnSp>
      <p:sp>
        <p:nvSpPr>
          <p:cNvPr id="18" name="Rectangle 34"/>
          <p:cNvSpPr>
            <a:spLocks noChangeArrowheads="1"/>
          </p:cNvSpPr>
          <p:nvPr/>
        </p:nvSpPr>
        <p:spPr bwMode="auto">
          <a:xfrm>
            <a:off x="4475162" y="692150"/>
            <a:ext cx="6659999" cy="45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72000" anchor="b"/>
          <a:lstStyle/>
          <a:p>
            <a:pPr algn="ctr"/>
            <a:r>
              <a:rPr lang="ru-RU" altLang="de-DE" sz="1600" b="1" dirty="0">
                <a:solidFill>
                  <a:srgbClr val="000000"/>
                </a:solidFill>
              </a:rPr>
              <a:t>Работа с потребителями</a:t>
            </a:r>
            <a:endParaRPr lang="en-GB" altLang="de-DE" sz="1600" b="1" dirty="0">
              <a:solidFill>
                <a:srgbClr val="000000"/>
              </a:solidFill>
            </a:endParaRPr>
          </a:p>
        </p:txBody>
      </p:sp>
      <p:sp>
        <p:nvSpPr>
          <p:cNvPr id="19" name="Rounded Rectangle 526"/>
          <p:cNvSpPr/>
          <p:nvPr/>
        </p:nvSpPr>
        <p:spPr bwMode="gray">
          <a:xfrm>
            <a:off x="4475162" y="1874838"/>
            <a:ext cx="2738416" cy="3229485"/>
          </a:xfrm>
          <a:prstGeom prst="rect">
            <a:avLst/>
          </a:prstGeom>
          <a:solidFill>
            <a:schemeClr val="lt1">
              <a:alpha val="65000"/>
            </a:schemeClr>
          </a:solidFill>
          <a:ln w="12700" cap="flat" cmpd="sng" algn="ctr">
            <a:solidFill>
              <a:schemeClr val="lt2"/>
            </a:solidFill>
            <a:prstDash val="solid"/>
            <a:miter lim="800000"/>
            <a:headEnd type="none" w="lg" len="lg"/>
            <a:tailEnd type="none" w="lg" len="lg"/>
          </a:ln>
        </p:spPr>
        <p:txBody>
          <a:bodyPr wrap="square" lIns="72000" tIns="36000" rIns="36000" bIns="108000" rtlCol="0" anchor="t">
            <a:noAutofit/>
          </a:bodyPr>
          <a:lstStyle/>
          <a:p>
            <a:pPr marL="171450" indent="-17145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sz="1400" dirty="0"/>
              <a:t>обеспечивается всеобщее обслуживание в соответствии с требованиями к качеству предоставляемых услуг по тарифам, утвержденным уполномоченным органом. </a:t>
            </a:r>
          </a:p>
          <a:p>
            <a:pPr marL="171450" indent="-17145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sz="1400" dirty="0"/>
              <a:t>осуществляется в соответствии с требованиями заключенных Сторонами  договоров и принятых договорных взаимных обязательств.</a:t>
            </a:r>
          </a:p>
        </p:txBody>
      </p:sp>
      <p:sp>
        <p:nvSpPr>
          <p:cNvPr id="20" name="Rounded Rectangle 526"/>
          <p:cNvSpPr/>
          <p:nvPr/>
        </p:nvSpPr>
        <p:spPr bwMode="gray">
          <a:xfrm>
            <a:off x="7213829" y="1874838"/>
            <a:ext cx="2224088" cy="3262035"/>
          </a:xfrm>
          <a:prstGeom prst="rect">
            <a:avLst/>
          </a:prstGeom>
          <a:solidFill>
            <a:schemeClr val="lt1">
              <a:alpha val="65000"/>
            </a:schemeClr>
          </a:solidFill>
          <a:ln w="12700" cap="flat" cmpd="sng" algn="ctr">
            <a:solidFill>
              <a:schemeClr val="lt2"/>
            </a:solidFill>
            <a:prstDash val="solid"/>
            <a:miter lim="800000"/>
            <a:headEnd type="none" w="lg" len="lg"/>
            <a:tailEnd type="none" w="lg" len="lg"/>
          </a:ln>
        </p:spPr>
        <p:txBody>
          <a:bodyPr wrap="square" lIns="72000" tIns="36000" rIns="36000" bIns="108000" rtlCol="0" anchor="t">
            <a:noAutofit/>
          </a:bodyPr>
          <a:lstStyle/>
          <a:p>
            <a:pPr marL="171450" indent="-17145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sz="1400" dirty="0"/>
              <a:t>участие независимых экспертов, общественных организаций и потребителей в процессе оценки проекта </a:t>
            </a:r>
          </a:p>
          <a:p>
            <a:pPr marL="171450" indent="-17145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dk1"/>
                </a:solidFill>
              </a:rPr>
              <a:t>участие в публичных слушаниях</a:t>
            </a:r>
          </a:p>
          <a:p>
            <a:pPr marL="171450" indent="-17145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dk1"/>
                </a:solidFill>
              </a:rPr>
              <a:t>информирование потребителей об изменении тарифов в сроки, предусмотренные законодательством</a:t>
            </a:r>
            <a:endParaRPr lang="en-US" sz="1400" dirty="0">
              <a:solidFill>
                <a:schemeClr val="dk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34310" y="6321425"/>
            <a:ext cx="108623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Tx/>
              <a:buNone/>
              <a:defRPr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Претензии со стороны потребителей на качество предоставляемых услуг за первое полугодие 2026 года отсутствуют.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34311" y="5377626"/>
            <a:ext cx="110433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Отопительный период  с января по март 2026 </a:t>
            </a:r>
            <a:r>
              <a:rPr lang="ru-RU" sz="1400" dirty="0" err="1"/>
              <a:t>гг</a:t>
            </a:r>
            <a:r>
              <a:rPr lang="ru-RU" sz="1400" dirty="0"/>
              <a:t> прошел без технологических нарушений и отказов оборудования и сбоев в системе теплоснабжения. В течение отопительного периода гидравлические параметры теплоносителя в тепловых магистралях соответствовали расчетным значениям, температура сетевой воды центрального теплоснабжения соответствовала температурному графику.</a:t>
            </a:r>
          </a:p>
        </p:txBody>
      </p:sp>
      <p:sp>
        <p:nvSpPr>
          <p:cNvPr id="23" name="Freeform 223"/>
          <p:cNvSpPr>
            <a:spLocks noEditPoints="1"/>
          </p:cNvSpPr>
          <p:nvPr/>
        </p:nvSpPr>
        <p:spPr bwMode="auto">
          <a:xfrm>
            <a:off x="5888830" y="771075"/>
            <a:ext cx="414338" cy="352425"/>
          </a:xfrm>
          <a:custGeom>
            <a:avLst/>
            <a:gdLst>
              <a:gd name="T0" fmla="*/ 256 w 282"/>
              <a:gd name="T1" fmla="*/ 78 h 240"/>
              <a:gd name="T2" fmla="*/ 228 w 282"/>
              <a:gd name="T3" fmla="*/ 46 h 240"/>
              <a:gd name="T4" fmla="*/ 201 w 282"/>
              <a:gd name="T5" fmla="*/ 46 h 240"/>
              <a:gd name="T6" fmla="*/ 174 w 282"/>
              <a:gd name="T7" fmla="*/ 78 h 240"/>
              <a:gd name="T8" fmla="*/ 163 w 282"/>
              <a:gd name="T9" fmla="*/ 28 h 240"/>
              <a:gd name="T10" fmla="*/ 127 w 282"/>
              <a:gd name="T11" fmla="*/ 52 h 240"/>
              <a:gd name="T12" fmla="*/ 97 w 282"/>
              <a:gd name="T13" fmla="*/ 78 h 240"/>
              <a:gd name="T14" fmla="*/ 89 w 282"/>
              <a:gd name="T15" fmla="*/ 19 h 240"/>
              <a:gd name="T16" fmla="*/ 52 w 282"/>
              <a:gd name="T17" fmla="*/ 53 h 240"/>
              <a:gd name="T18" fmla="*/ 8 w 282"/>
              <a:gd name="T19" fmla="*/ 106 h 240"/>
              <a:gd name="T20" fmla="*/ 1 w 282"/>
              <a:gd name="T21" fmla="*/ 203 h 240"/>
              <a:gd name="T22" fmla="*/ 14 w 282"/>
              <a:gd name="T23" fmla="*/ 207 h 240"/>
              <a:gd name="T24" fmla="*/ 30 w 282"/>
              <a:gd name="T25" fmla="*/ 148 h 240"/>
              <a:gd name="T26" fmla="*/ 46 w 282"/>
              <a:gd name="T27" fmla="*/ 207 h 240"/>
              <a:gd name="T28" fmla="*/ 59 w 282"/>
              <a:gd name="T29" fmla="*/ 203 h 240"/>
              <a:gd name="T30" fmla="*/ 53 w 282"/>
              <a:gd name="T31" fmla="*/ 106 h 240"/>
              <a:gd name="T32" fmla="*/ 67 w 282"/>
              <a:gd name="T33" fmla="*/ 71 h 240"/>
              <a:gd name="T34" fmla="*/ 82 w 282"/>
              <a:gd name="T35" fmla="*/ 106 h 240"/>
              <a:gd name="T36" fmla="*/ 75 w 282"/>
              <a:gd name="T37" fmla="*/ 203 h 240"/>
              <a:gd name="T38" fmla="*/ 88 w 282"/>
              <a:gd name="T39" fmla="*/ 207 h 240"/>
              <a:gd name="T40" fmla="*/ 104 w 282"/>
              <a:gd name="T41" fmla="*/ 148 h 240"/>
              <a:gd name="T42" fmla="*/ 120 w 282"/>
              <a:gd name="T43" fmla="*/ 207 h 240"/>
              <a:gd name="T44" fmla="*/ 133 w 282"/>
              <a:gd name="T45" fmla="*/ 203 h 240"/>
              <a:gd name="T46" fmla="*/ 127 w 282"/>
              <a:gd name="T47" fmla="*/ 106 h 240"/>
              <a:gd name="T48" fmla="*/ 140 w 282"/>
              <a:gd name="T49" fmla="*/ 71 h 240"/>
              <a:gd name="T50" fmla="*/ 156 w 282"/>
              <a:gd name="T51" fmla="*/ 106 h 240"/>
              <a:gd name="T52" fmla="*/ 149 w 282"/>
              <a:gd name="T53" fmla="*/ 203 h 240"/>
              <a:gd name="T54" fmla="*/ 162 w 282"/>
              <a:gd name="T55" fmla="*/ 207 h 240"/>
              <a:gd name="T56" fmla="*/ 178 w 282"/>
              <a:gd name="T57" fmla="*/ 148 h 240"/>
              <a:gd name="T58" fmla="*/ 198 w 282"/>
              <a:gd name="T59" fmla="*/ 199 h 240"/>
              <a:gd name="T60" fmla="*/ 201 w 282"/>
              <a:gd name="T61" fmla="*/ 213 h 240"/>
              <a:gd name="T62" fmla="*/ 192 w 282"/>
              <a:gd name="T63" fmla="*/ 124 h 240"/>
              <a:gd name="T64" fmla="*/ 207 w 282"/>
              <a:gd name="T65" fmla="*/ 68 h 240"/>
              <a:gd name="T66" fmla="*/ 229 w 282"/>
              <a:gd name="T67" fmla="*/ 97 h 240"/>
              <a:gd name="T68" fmla="*/ 221 w 282"/>
              <a:gd name="T69" fmla="*/ 194 h 240"/>
              <a:gd name="T70" fmla="*/ 239 w 282"/>
              <a:gd name="T71" fmla="*/ 216 h 240"/>
              <a:gd name="T72" fmla="*/ 244 w 282"/>
              <a:gd name="T73" fmla="*/ 145 h 240"/>
              <a:gd name="T74" fmla="*/ 272 w 282"/>
              <a:gd name="T75" fmla="*/ 199 h 240"/>
              <a:gd name="T76" fmla="*/ 275 w 282"/>
              <a:gd name="T77" fmla="*/ 213 h 240"/>
              <a:gd name="T78" fmla="*/ 34 w 282"/>
              <a:gd name="T79" fmla="*/ 87 h 240"/>
              <a:gd name="T80" fmla="*/ 17 w 282"/>
              <a:gd name="T81" fmla="*/ 106 h 240"/>
              <a:gd name="T82" fmla="*/ 26 w 282"/>
              <a:gd name="T83" fmla="*/ 128 h 240"/>
              <a:gd name="T84" fmla="*/ 63 w 282"/>
              <a:gd name="T85" fmla="*/ 9 h 240"/>
              <a:gd name="T86" fmla="*/ 67 w 282"/>
              <a:gd name="T87" fmla="*/ 41 h 240"/>
              <a:gd name="T88" fmla="*/ 67 w 282"/>
              <a:gd name="T89" fmla="*/ 51 h 240"/>
              <a:gd name="T90" fmla="*/ 108 w 282"/>
              <a:gd name="T91" fmla="*/ 87 h 240"/>
              <a:gd name="T92" fmla="*/ 91 w 282"/>
              <a:gd name="T93" fmla="*/ 106 h 240"/>
              <a:gd name="T94" fmla="*/ 98 w 282"/>
              <a:gd name="T95" fmla="*/ 134 h 240"/>
              <a:gd name="T96" fmla="*/ 110 w 282"/>
              <a:gd name="T97" fmla="*/ 134 h 240"/>
              <a:gd name="T98" fmla="*/ 148 w 282"/>
              <a:gd name="T99" fmla="*/ 39 h 240"/>
              <a:gd name="T100" fmla="*/ 136 w 282"/>
              <a:gd name="T101" fmla="*/ 52 h 240"/>
              <a:gd name="T102" fmla="*/ 142 w 282"/>
              <a:gd name="T103" fmla="*/ 61 h 240"/>
              <a:gd name="T104" fmla="*/ 178 w 282"/>
              <a:gd name="T105" fmla="*/ 119 h 240"/>
              <a:gd name="T106" fmla="*/ 179 w 282"/>
              <a:gd name="T107" fmla="*/ 139 h 240"/>
              <a:gd name="T108" fmla="*/ 178 w 282"/>
              <a:gd name="T109" fmla="*/ 128 h 240"/>
              <a:gd name="T110" fmla="*/ 228 w 282"/>
              <a:gd name="T111" fmla="*/ 19 h 240"/>
              <a:gd name="T112" fmla="*/ 201 w 282"/>
              <a:gd name="T113" fmla="*/ 19 h 240"/>
              <a:gd name="T114" fmla="*/ 219 w 282"/>
              <a:gd name="T115" fmla="*/ 50 h 240"/>
              <a:gd name="T116" fmla="*/ 265 w 282"/>
              <a:gd name="T117" fmla="*/ 106 h 240"/>
              <a:gd name="T118" fmla="*/ 248 w 282"/>
              <a:gd name="T119" fmla="*/ 87 h 240"/>
              <a:gd name="T120" fmla="*/ 252 w 282"/>
              <a:gd name="T121" fmla="*/ 12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2"/>
          <p:cNvSpPr/>
          <p:nvPr>
            <p:custDataLst>
              <p:tags r:id="rId3"/>
            </p:custDataLst>
          </p:nvPr>
        </p:nvSpPr>
        <p:spPr bwMode="auto">
          <a:xfrm>
            <a:off x="309563" y="5494338"/>
            <a:ext cx="508000" cy="5080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4801" dirty="0">
                <a:solidFill>
                  <a:schemeClr val="hlink"/>
                </a:solidFill>
                <a:latin typeface="Wingdings" panose="05000000000000000000" pitchFamily="2" charset="2"/>
                <a:sym typeface="Wingdings" panose="05000000000000000000" pitchFamily="2" charset="2"/>
              </a:rPr>
              <a:t></a:t>
            </a:r>
          </a:p>
        </p:txBody>
      </p:sp>
      <p:sp>
        <p:nvSpPr>
          <p:cNvPr id="25" name="Rectangle 2"/>
          <p:cNvSpPr/>
          <p:nvPr>
            <p:custDataLst>
              <p:tags r:id="rId4"/>
            </p:custDataLst>
          </p:nvPr>
        </p:nvSpPr>
        <p:spPr bwMode="auto">
          <a:xfrm>
            <a:off x="309563" y="6216650"/>
            <a:ext cx="508000" cy="5080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4801" dirty="0">
                <a:solidFill>
                  <a:schemeClr val="hlink"/>
                </a:solidFill>
                <a:latin typeface="Wingdings" panose="05000000000000000000" pitchFamily="2" charset="2"/>
                <a:sym typeface="Wingdings" panose="05000000000000000000" pitchFamily="2" charset="2"/>
              </a:rPr>
              <a:t></a:t>
            </a:r>
          </a:p>
        </p:txBody>
      </p:sp>
      <p:cxnSp>
        <p:nvCxnSpPr>
          <p:cNvPr id="26" name="Соединительная линия уступом 25"/>
          <p:cNvCxnSpPr/>
          <p:nvPr/>
        </p:nvCxnSpPr>
        <p:spPr>
          <a:xfrm flipV="1">
            <a:off x="2420126" y="3165364"/>
            <a:ext cx="230159" cy="185162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Соединительная линия уступом 26"/>
          <p:cNvCxnSpPr/>
          <p:nvPr/>
        </p:nvCxnSpPr>
        <p:spPr>
          <a:xfrm>
            <a:off x="2420126" y="3350526"/>
            <a:ext cx="230159" cy="782219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15" idx="1"/>
          </p:cNvCxnSpPr>
          <p:nvPr/>
        </p:nvCxnSpPr>
        <p:spPr>
          <a:xfrm flipH="1">
            <a:off x="2535205" y="3540919"/>
            <a:ext cx="103220" cy="0"/>
          </a:xfrm>
          <a:prstGeom prst="line">
            <a:avLst/>
          </a:prstGeom>
          <a:noFill/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9" name="Прямоугольник 28"/>
          <p:cNvSpPr/>
          <p:nvPr/>
        </p:nvSpPr>
        <p:spPr bwMode="gray">
          <a:xfrm>
            <a:off x="9390292" y="1423988"/>
            <a:ext cx="2224088" cy="433388"/>
          </a:xfrm>
          <a:prstGeom prst="rect">
            <a:avLst/>
          </a:prstGeom>
          <a:solidFill>
            <a:schemeClr val="lt2"/>
          </a:solidFill>
          <a:ln w="19050" cap="flat" cmpd="sng" algn="ctr">
            <a:solidFill>
              <a:schemeClr val="lt2"/>
            </a:solidFill>
            <a:prstDash val="solid"/>
            <a:miter lim="800000"/>
            <a:headEnd type="none" w="lg" len="lg"/>
            <a:tailEnd type="none" w="lg" len="lg"/>
          </a:ln>
        </p:spPr>
        <p:txBody>
          <a:bodyPr wrap="square" lIns="36000" tIns="36000" rIns="36000" bIns="36000" rtlCol="0" anchor="ctr">
            <a:noAutofit/>
          </a:bodyPr>
          <a:lstStyle/>
          <a:p>
            <a:pPr algn="ctr">
              <a:buClr>
                <a:schemeClr val="bg2"/>
              </a:buClr>
              <a:buSzPct val="100000"/>
            </a:pPr>
            <a:r>
              <a:rPr lang="ru-RU" sz="1400" b="1" i="1" dirty="0">
                <a:solidFill>
                  <a:schemeClr val="dk1"/>
                </a:solidFill>
              </a:rPr>
              <a:t>Отчеты перед потребителями</a:t>
            </a:r>
          </a:p>
        </p:txBody>
      </p:sp>
      <p:sp>
        <p:nvSpPr>
          <p:cNvPr id="30" name="Rounded Rectangle 526"/>
          <p:cNvSpPr/>
          <p:nvPr/>
        </p:nvSpPr>
        <p:spPr bwMode="gray">
          <a:xfrm>
            <a:off x="9390292" y="1874838"/>
            <a:ext cx="2224088" cy="3262035"/>
          </a:xfrm>
          <a:prstGeom prst="rect">
            <a:avLst/>
          </a:prstGeom>
          <a:solidFill>
            <a:schemeClr val="lt1">
              <a:alpha val="65000"/>
            </a:schemeClr>
          </a:solidFill>
          <a:ln w="12700" cap="flat" cmpd="sng" algn="ctr">
            <a:solidFill>
              <a:schemeClr val="lt2"/>
            </a:solidFill>
            <a:prstDash val="solid"/>
            <a:miter lim="800000"/>
            <a:headEnd type="none" w="lg" len="lg"/>
            <a:tailEnd type="none" w="lg" len="lg"/>
          </a:ln>
        </p:spPr>
        <p:txBody>
          <a:bodyPr wrap="square" lIns="72000" tIns="36000" rIns="36000" bIns="108000" rtlCol="0" anchor="t">
            <a:noAutofit/>
          </a:bodyPr>
          <a:lstStyle/>
          <a:p>
            <a:pPr marL="171450" indent="-17145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sz="1400" dirty="0"/>
              <a:t>публикация уведомлений о времени и месте публичных слушаний в средствах массовой информации. </a:t>
            </a:r>
          </a:p>
          <a:p>
            <a:pPr marL="171450" indent="-17145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dk1"/>
                </a:solidFill>
              </a:rPr>
              <a:t>размещение обязательной информации в </a:t>
            </a:r>
            <a:r>
              <a:rPr lang="ru-RU" sz="1400" dirty="0"/>
              <a:t>средствах массовой информации, в том числе на </a:t>
            </a:r>
            <a:r>
              <a:rPr lang="ru-RU" sz="1400" dirty="0" err="1"/>
              <a:t>интернет-ресурсе</a:t>
            </a:r>
            <a:endParaRPr lang="ru-RU" sz="1400" dirty="0">
              <a:solidFill>
                <a:schemeClr val="dk1"/>
              </a:solidFill>
            </a:endParaRPr>
          </a:p>
        </p:txBody>
      </p:sp>
      <p:grpSp>
        <p:nvGrpSpPr>
          <p:cNvPr id="35" name="Group 488"/>
          <p:cNvGrpSpPr/>
          <p:nvPr/>
        </p:nvGrpSpPr>
        <p:grpSpPr>
          <a:xfrm>
            <a:off x="317500" y="2891415"/>
            <a:ext cx="371475" cy="371475"/>
            <a:chOff x="-2103438" y="3878264"/>
            <a:chExt cx="371475" cy="371475"/>
          </a:xfrm>
        </p:grpSpPr>
        <p:sp>
          <p:nvSpPr>
            <p:cNvPr id="36" name="Freeform 231"/>
            <p:cNvSpPr>
              <a:spLocks/>
            </p:cNvSpPr>
            <p:nvPr/>
          </p:nvSpPr>
          <p:spPr bwMode="auto">
            <a:xfrm>
              <a:off x="-2103438" y="4238626"/>
              <a:ext cx="101600" cy="11113"/>
            </a:xfrm>
            <a:custGeom>
              <a:avLst/>
              <a:gdLst>
                <a:gd name="T0" fmla="*/ 73 w 78"/>
                <a:gd name="T1" fmla="*/ 0 h 9"/>
                <a:gd name="T2" fmla="*/ 5 w 78"/>
                <a:gd name="T3" fmla="*/ 0 h 9"/>
                <a:gd name="T4" fmla="*/ 0 w 78"/>
                <a:gd name="T5" fmla="*/ 5 h 9"/>
                <a:gd name="T6" fmla="*/ 5 w 78"/>
                <a:gd name="T7" fmla="*/ 9 h 9"/>
                <a:gd name="T8" fmla="*/ 73 w 78"/>
                <a:gd name="T9" fmla="*/ 9 h 9"/>
                <a:gd name="T10" fmla="*/ 78 w 78"/>
                <a:gd name="T11" fmla="*/ 5 h 9"/>
                <a:gd name="T12" fmla="*/ 73 w 78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9">
                  <a:moveTo>
                    <a:pt x="7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73" y="9"/>
                    <a:pt x="73" y="9"/>
                    <a:pt x="73" y="9"/>
                  </a:cubicBezTo>
                  <a:cubicBezTo>
                    <a:pt x="76" y="9"/>
                    <a:pt x="78" y="7"/>
                    <a:pt x="78" y="5"/>
                  </a:cubicBezTo>
                  <a:cubicBezTo>
                    <a:pt x="78" y="2"/>
                    <a:pt x="76" y="0"/>
                    <a:pt x="73" y="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32"/>
            <p:cNvSpPr>
              <a:spLocks/>
            </p:cNvSpPr>
            <p:nvPr/>
          </p:nvSpPr>
          <p:spPr bwMode="auto">
            <a:xfrm>
              <a:off x="-1984376" y="4238626"/>
              <a:ext cx="82550" cy="11113"/>
            </a:xfrm>
            <a:custGeom>
              <a:avLst/>
              <a:gdLst>
                <a:gd name="T0" fmla="*/ 60 w 64"/>
                <a:gd name="T1" fmla="*/ 0 h 9"/>
                <a:gd name="T2" fmla="*/ 5 w 64"/>
                <a:gd name="T3" fmla="*/ 0 h 9"/>
                <a:gd name="T4" fmla="*/ 0 w 64"/>
                <a:gd name="T5" fmla="*/ 5 h 9"/>
                <a:gd name="T6" fmla="*/ 5 w 64"/>
                <a:gd name="T7" fmla="*/ 9 h 9"/>
                <a:gd name="T8" fmla="*/ 60 w 64"/>
                <a:gd name="T9" fmla="*/ 9 h 9"/>
                <a:gd name="T10" fmla="*/ 64 w 64"/>
                <a:gd name="T11" fmla="*/ 5 h 9"/>
                <a:gd name="T12" fmla="*/ 60 w 6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">
                  <a:moveTo>
                    <a:pt x="60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2" y="9"/>
                    <a:pt x="64" y="7"/>
                    <a:pt x="64" y="5"/>
                  </a:cubicBezTo>
                  <a:cubicBezTo>
                    <a:pt x="64" y="2"/>
                    <a:pt x="62" y="0"/>
                    <a:pt x="60" y="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33"/>
            <p:cNvSpPr>
              <a:spLocks/>
            </p:cNvSpPr>
            <p:nvPr/>
          </p:nvSpPr>
          <p:spPr bwMode="auto">
            <a:xfrm>
              <a:off x="-1827213" y="4238626"/>
              <a:ext cx="95250" cy="11113"/>
            </a:xfrm>
            <a:custGeom>
              <a:avLst/>
              <a:gdLst>
                <a:gd name="T0" fmla="*/ 67 w 72"/>
                <a:gd name="T1" fmla="*/ 0 h 9"/>
                <a:gd name="T2" fmla="*/ 5 w 72"/>
                <a:gd name="T3" fmla="*/ 0 h 9"/>
                <a:gd name="T4" fmla="*/ 0 w 72"/>
                <a:gd name="T5" fmla="*/ 5 h 9"/>
                <a:gd name="T6" fmla="*/ 5 w 72"/>
                <a:gd name="T7" fmla="*/ 9 h 9"/>
                <a:gd name="T8" fmla="*/ 67 w 72"/>
                <a:gd name="T9" fmla="*/ 9 h 9"/>
                <a:gd name="T10" fmla="*/ 72 w 72"/>
                <a:gd name="T11" fmla="*/ 5 h 9"/>
                <a:gd name="T12" fmla="*/ 67 w 72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9">
                  <a:moveTo>
                    <a:pt x="67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0" y="9"/>
                    <a:pt x="72" y="7"/>
                    <a:pt x="72" y="5"/>
                  </a:cubicBezTo>
                  <a:cubicBezTo>
                    <a:pt x="72" y="2"/>
                    <a:pt x="70" y="0"/>
                    <a:pt x="67" y="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234"/>
            <p:cNvSpPr>
              <a:spLocks/>
            </p:cNvSpPr>
            <p:nvPr/>
          </p:nvSpPr>
          <p:spPr bwMode="auto">
            <a:xfrm>
              <a:off x="-1882776" y="4238626"/>
              <a:ext cx="38100" cy="11113"/>
            </a:xfrm>
            <a:custGeom>
              <a:avLst/>
              <a:gdLst>
                <a:gd name="T0" fmla="*/ 25 w 29"/>
                <a:gd name="T1" fmla="*/ 0 h 9"/>
                <a:gd name="T2" fmla="*/ 5 w 29"/>
                <a:gd name="T3" fmla="*/ 0 h 9"/>
                <a:gd name="T4" fmla="*/ 0 w 29"/>
                <a:gd name="T5" fmla="*/ 5 h 9"/>
                <a:gd name="T6" fmla="*/ 5 w 29"/>
                <a:gd name="T7" fmla="*/ 9 h 9"/>
                <a:gd name="T8" fmla="*/ 25 w 29"/>
                <a:gd name="T9" fmla="*/ 9 h 9"/>
                <a:gd name="T10" fmla="*/ 29 w 29"/>
                <a:gd name="T11" fmla="*/ 5 h 9"/>
                <a:gd name="T12" fmla="*/ 25 w 2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9">
                  <a:moveTo>
                    <a:pt x="2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7" y="9"/>
                    <a:pt x="29" y="7"/>
                    <a:pt x="29" y="5"/>
                  </a:cubicBezTo>
                  <a:cubicBezTo>
                    <a:pt x="29" y="2"/>
                    <a:pt x="27" y="0"/>
                    <a:pt x="25" y="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235"/>
            <p:cNvSpPr>
              <a:spLocks/>
            </p:cNvSpPr>
            <p:nvPr/>
          </p:nvSpPr>
          <p:spPr bwMode="auto">
            <a:xfrm>
              <a:off x="-1935163" y="3990976"/>
              <a:ext cx="169863" cy="234950"/>
            </a:xfrm>
            <a:custGeom>
              <a:avLst/>
              <a:gdLst>
                <a:gd name="T0" fmla="*/ 121 w 130"/>
                <a:gd name="T1" fmla="*/ 178 h 181"/>
                <a:gd name="T2" fmla="*/ 125 w 130"/>
                <a:gd name="T3" fmla="*/ 181 h 181"/>
                <a:gd name="T4" fmla="*/ 126 w 130"/>
                <a:gd name="T5" fmla="*/ 180 h 181"/>
                <a:gd name="T6" fmla="*/ 129 w 130"/>
                <a:gd name="T7" fmla="*/ 175 h 181"/>
                <a:gd name="T8" fmla="*/ 114 w 130"/>
                <a:gd name="T9" fmla="*/ 4 h 181"/>
                <a:gd name="T10" fmla="*/ 113 w 130"/>
                <a:gd name="T11" fmla="*/ 1 h 181"/>
                <a:gd name="T12" fmla="*/ 110 w 130"/>
                <a:gd name="T13" fmla="*/ 0 h 181"/>
                <a:gd name="T14" fmla="*/ 5 w 130"/>
                <a:gd name="T15" fmla="*/ 0 h 181"/>
                <a:gd name="T16" fmla="*/ 0 w 130"/>
                <a:gd name="T17" fmla="*/ 4 h 181"/>
                <a:gd name="T18" fmla="*/ 0 w 130"/>
                <a:gd name="T19" fmla="*/ 34 h 181"/>
                <a:gd name="T20" fmla="*/ 5 w 130"/>
                <a:gd name="T21" fmla="*/ 38 h 181"/>
                <a:gd name="T22" fmla="*/ 93 w 130"/>
                <a:gd name="T23" fmla="*/ 38 h 181"/>
                <a:gd name="T24" fmla="*/ 98 w 130"/>
                <a:gd name="T25" fmla="*/ 34 h 181"/>
                <a:gd name="T26" fmla="*/ 93 w 130"/>
                <a:gd name="T27" fmla="*/ 29 h 181"/>
                <a:gd name="T28" fmla="*/ 10 w 130"/>
                <a:gd name="T29" fmla="*/ 29 h 181"/>
                <a:gd name="T30" fmla="*/ 10 w 130"/>
                <a:gd name="T31" fmla="*/ 9 h 181"/>
                <a:gd name="T32" fmla="*/ 105 w 130"/>
                <a:gd name="T33" fmla="*/ 9 h 181"/>
                <a:gd name="T34" fmla="*/ 121 w 130"/>
                <a:gd name="T35" fmla="*/ 17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0" h="181">
                  <a:moveTo>
                    <a:pt x="121" y="178"/>
                  </a:moveTo>
                  <a:cubicBezTo>
                    <a:pt x="121" y="180"/>
                    <a:pt x="123" y="181"/>
                    <a:pt x="125" y="181"/>
                  </a:cubicBezTo>
                  <a:cubicBezTo>
                    <a:pt x="125" y="181"/>
                    <a:pt x="126" y="181"/>
                    <a:pt x="126" y="180"/>
                  </a:cubicBezTo>
                  <a:cubicBezTo>
                    <a:pt x="129" y="180"/>
                    <a:pt x="130" y="177"/>
                    <a:pt x="129" y="175"/>
                  </a:cubicBezTo>
                  <a:cubicBezTo>
                    <a:pt x="112" y="123"/>
                    <a:pt x="114" y="5"/>
                    <a:pt x="114" y="4"/>
                  </a:cubicBezTo>
                  <a:cubicBezTo>
                    <a:pt x="114" y="3"/>
                    <a:pt x="114" y="2"/>
                    <a:pt x="113" y="1"/>
                  </a:cubicBezTo>
                  <a:cubicBezTo>
                    <a:pt x="112" y="0"/>
                    <a:pt x="111" y="0"/>
                    <a:pt x="11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93" y="38"/>
                    <a:pt x="93" y="38"/>
                    <a:pt x="93" y="38"/>
                  </a:cubicBezTo>
                  <a:cubicBezTo>
                    <a:pt x="96" y="38"/>
                    <a:pt x="98" y="36"/>
                    <a:pt x="98" y="34"/>
                  </a:cubicBezTo>
                  <a:cubicBezTo>
                    <a:pt x="98" y="31"/>
                    <a:pt x="96" y="29"/>
                    <a:pt x="93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105" y="32"/>
                    <a:pt x="104" y="130"/>
                    <a:pt x="121" y="178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36"/>
            <p:cNvSpPr>
              <a:spLocks/>
            </p:cNvSpPr>
            <p:nvPr/>
          </p:nvSpPr>
          <p:spPr bwMode="auto">
            <a:xfrm>
              <a:off x="-2039938" y="4014789"/>
              <a:ext cx="119063" cy="211138"/>
            </a:xfrm>
            <a:custGeom>
              <a:avLst/>
              <a:gdLst>
                <a:gd name="T0" fmla="*/ 71 w 91"/>
                <a:gd name="T1" fmla="*/ 163 h 163"/>
                <a:gd name="T2" fmla="*/ 72 w 91"/>
                <a:gd name="T3" fmla="*/ 163 h 163"/>
                <a:gd name="T4" fmla="*/ 76 w 91"/>
                <a:gd name="T5" fmla="*/ 159 h 163"/>
                <a:gd name="T6" fmla="*/ 91 w 91"/>
                <a:gd name="T7" fmla="*/ 35 h 163"/>
                <a:gd name="T8" fmla="*/ 90 w 91"/>
                <a:gd name="T9" fmla="*/ 32 h 163"/>
                <a:gd name="T10" fmla="*/ 87 w 91"/>
                <a:gd name="T11" fmla="*/ 30 h 163"/>
                <a:gd name="T12" fmla="*/ 9 w 91"/>
                <a:gd name="T13" fmla="*/ 30 h 163"/>
                <a:gd name="T14" fmla="*/ 9 w 91"/>
                <a:gd name="T15" fmla="*/ 9 h 163"/>
                <a:gd name="T16" fmla="*/ 66 w 91"/>
                <a:gd name="T17" fmla="*/ 9 h 163"/>
                <a:gd name="T18" fmla="*/ 71 w 91"/>
                <a:gd name="T19" fmla="*/ 5 h 163"/>
                <a:gd name="T20" fmla="*/ 66 w 91"/>
                <a:gd name="T21" fmla="*/ 0 h 163"/>
                <a:gd name="T22" fmla="*/ 4 w 91"/>
                <a:gd name="T23" fmla="*/ 0 h 163"/>
                <a:gd name="T24" fmla="*/ 0 w 91"/>
                <a:gd name="T25" fmla="*/ 5 h 163"/>
                <a:gd name="T26" fmla="*/ 0 w 91"/>
                <a:gd name="T27" fmla="*/ 35 h 163"/>
                <a:gd name="T28" fmla="*/ 4 w 91"/>
                <a:gd name="T29" fmla="*/ 40 h 163"/>
                <a:gd name="T30" fmla="*/ 82 w 91"/>
                <a:gd name="T31" fmla="*/ 40 h 163"/>
                <a:gd name="T32" fmla="*/ 68 w 91"/>
                <a:gd name="T33" fmla="*/ 157 h 163"/>
                <a:gd name="T34" fmla="*/ 71 w 91"/>
                <a:gd name="T35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" h="163">
                  <a:moveTo>
                    <a:pt x="71" y="163"/>
                  </a:moveTo>
                  <a:cubicBezTo>
                    <a:pt x="71" y="163"/>
                    <a:pt x="72" y="163"/>
                    <a:pt x="72" y="163"/>
                  </a:cubicBezTo>
                  <a:cubicBezTo>
                    <a:pt x="74" y="163"/>
                    <a:pt x="76" y="161"/>
                    <a:pt x="76" y="159"/>
                  </a:cubicBezTo>
                  <a:cubicBezTo>
                    <a:pt x="91" y="112"/>
                    <a:pt x="91" y="38"/>
                    <a:pt x="91" y="35"/>
                  </a:cubicBezTo>
                  <a:cubicBezTo>
                    <a:pt x="91" y="34"/>
                    <a:pt x="91" y="33"/>
                    <a:pt x="90" y="32"/>
                  </a:cubicBezTo>
                  <a:cubicBezTo>
                    <a:pt x="89" y="31"/>
                    <a:pt x="88" y="30"/>
                    <a:pt x="87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66" y="9"/>
                    <a:pt x="66" y="9"/>
                    <a:pt x="66" y="9"/>
                  </a:cubicBezTo>
                  <a:cubicBezTo>
                    <a:pt x="69" y="9"/>
                    <a:pt x="71" y="7"/>
                    <a:pt x="71" y="5"/>
                  </a:cubicBezTo>
                  <a:cubicBezTo>
                    <a:pt x="71" y="2"/>
                    <a:pt x="69" y="0"/>
                    <a:pt x="6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2" y="40"/>
                    <a:pt x="4" y="40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57"/>
                    <a:pt x="80" y="118"/>
                    <a:pt x="68" y="157"/>
                  </a:cubicBezTo>
                  <a:cubicBezTo>
                    <a:pt x="67" y="159"/>
                    <a:pt x="68" y="162"/>
                    <a:pt x="71" y="163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37"/>
            <p:cNvSpPr>
              <a:spLocks/>
            </p:cNvSpPr>
            <p:nvPr/>
          </p:nvSpPr>
          <p:spPr bwMode="auto">
            <a:xfrm>
              <a:off x="-2070101" y="4073526"/>
              <a:ext cx="44450" cy="152400"/>
            </a:xfrm>
            <a:custGeom>
              <a:avLst/>
              <a:gdLst>
                <a:gd name="T0" fmla="*/ 3 w 34"/>
                <a:gd name="T1" fmla="*/ 116 h 117"/>
                <a:gd name="T2" fmla="*/ 6 w 34"/>
                <a:gd name="T3" fmla="*/ 117 h 117"/>
                <a:gd name="T4" fmla="*/ 10 w 34"/>
                <a:gd name="T5" fmla="*/ 114 h 117"/>
                <a:gd name="T6" fmla="*/ 34 w 34"/>
                <a:gd name="T7" fmla="*/ 5 h 117"/>
                <a:gd name="T8" fmla="*/ 30 w 34"/>
                <a:gd name="T9" fmla="*/ 0 h 117"/>
                <a:gd name="T10" fmla="*/ 25 w 34"/>
                <a:gd name="T11" fmla="*/ 4 h 117"/>
                <a:gd name="T12" fmla="*/ 2 w 34"/>
                <a:gd name="T13" fmla="*/ 110 h 117"/>
                <a:gd name="T14" fmla="*/ 3 w 34"/>
                <a:gd name="T15" fmla="*/ 11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117">
                  <a:moveTo>
                    <a:pt x="3" y="116"/>
                  </a:moveTo>
                  <a:cubicBezTo>
                    <a:pt x="4" y="117"/>
                    <a:pt x="5" y="117"/>
                    <a:pt x="6" y="117"/>
                  </a:cubicBezTo>
                  <a:cubicBezTo>
                    <a:pt x="7" y="117"/>
                    <a:pt x="9" y="116"/>
                    <a:pt x="10" y="114"/>
                  </a:cubicBezTo>
                  <a:cubicBezTo>
                    <a:pt x="32" y="75"/>
                    <a:pt x="34" y="7"/>
                    <a:pt x="34" y="5"/>
                  </a:cubicBezTo>
                  <a:cubicBezTo>
                    <a:pt x="34" y="2"/>
                    <a:pt x="32" y="0"/>
                    <a:pt x="30" y="0"/>
                  </a:cubicBezTo>
                  <a:cubicBezTo>
                    <a:pt x="27" y="0"/>
                    <a:pt x="25" y="2"/>
                    <a:pt x="25" y="4"/>
                  </a:cubicBezTo>
                  <a:cubicBezTo>
                    <a:pt x="25" y="5"/>
                    <a:pt x="23" y="73"/>
                    <a:pt x="2" y="110"/>
                  </a:cubicBezTo>
                  <a:cubicBezTo>
                    <a:pt x="0" y="112"/>
                    <a:pt x="1" y="115"/>
                    <a:pt x="3" y="116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38"/>
            <p:cNvSpPr>
              <a:spLocks/>
            </p:cNvSpPr>
            <p:nvPr/>
          </p:nvSpPr>
          <p:spPr bwMode="auto">
            <a:xfrm>
              <a:off x="-1935163" y="3878264"/>
              <a:ext cx="173038" cy="101600"/>
            </a:xfrm>
            <a:custGeom>
              <a:avLst/>
              <a:gdLst>
                <a:gd name="T0" fmla="*/ 3 w 133"/>
                <a:gd name="T1" fmla="*/ 59 h 78"/>
                <a:gd name="T2" fmla="*/ 26 w 133"/>
                <a:gd name="T3" fmla="*/ 77 h 78"/>
                <a:gd name="T4" fmla="*/ 48 w 133"/>
                <a:gd name="T5" fmla="*/ 53 h 78"/>
                <a:gd name="T6" fmla="*/ 45 w 133"/>
                <a:gd name="T7" fmla="*/ 48 h 78"/>
                <a:gd name="T8" fmla="*/ 39 w 133"/>
                <a:gd name="T9" fmla="*/ 51 h 78"/>
                <a:gd name="T10" fmla="*/ 26 w 133"/>
                <a:gd name="T11" fmla="*/ 68 h 78"/>
                <a:gd name="T12" fmla="*/ 11 w 133"/>
                <a:gd name="T13" fmla="*/ 57 h 78"/>
                <a:gd name="T14" fmla="*/ 23 w 133"/>
                <a:gd name="T15" fmla="*/ 39 h 78"/>
                <a:gd name="T16" fmla="*/ 26 w 133"/>
                <a:gd name="T17" fmla="*/ 33 h 78"/>
                <a:gd name="T18" fmla="*/ 30 w 133"/>
                <a:gd name="T19" fmla="*/ 20 h 78"/>
                <a:gd name="T20" fmla="*/ 42 w 133"/>
                <a:gd name="T21" fmla="*/ 23 h 78"/>
                <a:gd name="T22" fmla="*/ 47 w 133"/>
                <a:gd name="T23" fmla="*/ 25 h 78"/>
                <a:gd name="T24" fmla="*/ 51 w 133"/>
                <a:gd name="T25" fmla="*/ 22 h 78"/>
                <a:gd name="T26" fmla="*/ 77 w 133"/>
                <a:gd name="T27" fmla="*/ 11 h 78"/>
                <a:gd name="T28" fmla="*/ 97 w 133"/>
                <a:gd name="T29" fmla="*/ 38 h 78"/>
                <a:gd name="T30" fmla="*/ 99 w 133"/>
                <a:gd name="T31" fmla="*/ 42 h 78"/>
                <a:gd name="T32" fmla="*/ 104 w 133"/>
                <a:gd name="T33" fmla="*/ 42 h 78"/>
                <a:gd name="T34" fmla="*/ 116 w 133"/>
                <a:gd name="T35" fmla="*/ 42 h 78"/>
                <a:gd name="T36" fmla="*/ 122 w 133"/>
                <a:gd name="T37" fmla="*/ 57 h 78"/>
                <a:gd name="T38" fmla="*/ 107 w 133"/>
                <a:gd name="T39" fmla="*/ 69 h 78"/>
                <a:gd name="T40" fmla="*/ 104 w 133"/>
                <a:gd name="T41" fmla="*/ 75 h 78"/>
                <a:gd name="T42" fmla="*/ 108 w 133"/>
                <a:gd name="T43" fmla="*/ 78 h 78"/>
                <a:gd name="T44" fmla="*/ 109 w 133"/>
                <a:gd name="T45" fmla="*/ 78 h 78"/>
                <a:gd name="T46" fmla="*/ 131 w 133"/>
                <a:gd name="T47" fmla="*/ 59 h 78"/>
                <a:gd name="T48" fmla="*/ 121 w 133"/>
                <a:gd name="T49" fmla="*/ 35 h 78"/>
                <a:gd name="T50" fmla="*/ 106 w 133"/>
                <a:gd name="T51" fmla="*/ 32 h 78"/>
                <a:gd name="T52" fmla="*/ 79 w 133"/>
                <a:gd name="T53" fmla="*/ 2 h 78"/>
                <a:gd name="T54" fmla="*/ 45 w 133"/>
                <a:gd name="T55" fmla="*/ 13 h 78"/>
                <a:gd name="T56" fmla="*/ 25 w 133"/>
                <a:gd name="T57" fmla="*/ 12 h 78"/>
                <a:gd name="T58" fmla="*/ 16 w 133"/>
                <a:gd name="T59" fmla="*/ 32 h 78"/>
                <a:gd name="T60" fmla="*/ 3 w 133"/>
                <a:gd name="T61" fmla="*/ 5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33" h="78">
                  <a:moveTo>
                    <a:pt x="3" y="59"/>
                  </a:moveTo>
                  <a:cubicBezTo>
                    <a:pt x="5" y="69"/>
                    <a:pt x="15" y="77"/>
                    <a:pt x="26" y="77"/>
                  </a:cubicBezTo>
                  <a:cubicBezTo>
                    <a:pt x="31" y="77"/>
                    <a:pt x="44" y="75"/>
                    <a:pt x="48" y="53"/>
                  </a:cubicBezTo>
                  <a:cubicBezTo>
                    <a:pt x="49" y="51"/>
                    <a:pt x="47" y="48"/>
                    <a:pt x="45" y="48"/>
                  </a:cubicBezTo>
                  <a:cubicBezTo>
                    <a:pt x="42" y="47"/>
                    <a:pt x="40" y="49"/>
                    <a:pt x="39" y="51"/>
                  </a:cubicBezTo>
                  <a:cubicBezTo>
                    <a:pt x="37" y="62"/>
                    <a:pt x="32" y="68"/>
                    <a:pt x="26" y="68"/>
                  </a:cubicBezTo>
                  <a:cubicBezTo>
                    <a:pt x="19" y="68"/>
                    <a:pt x="13" y="63"/>
                    <a:pt x="11" y="57"/>
                  </a:cubicBezTo>
                  <a:cubicBezTo>
                    <a:pt x="10" y="50"/>
                    <a:pt x="14" y="44"/>
                    <a:pt x="23" y="39"/>
                  </a:cubicBezTo>
                  <a:cubicBezTo>
                    <a:pt x="25" y="38"/>
                    <a:pt x="26" y="35"/>
                    <a:pt x="26" y="33"/>
                  </a:cubicBezTo>
                  <a:cubicBezTo>
                    <a:pt x="22" y="25"/>
                    <a:pt x="27" y="21"/>
                    <a:pt x="30" y="20"/>
                  </a:cubicBezTo>
                  <a:cubicBezTo>
                    <a:pt x="34" y="18"/>
                    <a:pt x="39" y="19"/>
                    <a:pt x="42" y="23"/>
                  </a:cubicBezTo>
                  <a:cubicBezTo>
                    <a:pt x="43" y="25"/>
                    <a:pt x="45" y="26"/>
                    <a:pt x="47" y="25"/>
                  </a:cubicBezTo>
                  <a:cubicBezTo>
                    <a:pt x="49" y="25"/>
                    <a:pt x="50" y="24"/>
                    <a:pt x="51" y="22"/>
                  </a:cubicBezTo>
                  <a:cubicBezTo>
                    <a:pt x="53" y="15"/>
                    <a:pt x="66" y="9"/>
                    <a:pt x="77" y="11"/>
                  </a:cubicBezTo>
                  <a:cubicBezTo>
                    <a:pt x="83" y="12"/>
                    <a:pt x="97" y="17"/>
                    <a:pt x="97" y="38"/>
                  </a:cubicBezTo>
                  <a:cubicBezTo>
                    <a:pt x="97" y="40"/>
                    <a:pt x="98" y="41"/>
                    <a:pt x="99" y="42"/>
                  </a:cubicBezTo>
                  <a:cubicBezTo>
                    <a:pt x="100" y="43"/>
                    <a:pt x="102" y="43"/>
                    <a:pt x="104" y="42"/>
                  </a:cubicBezTo>
                  <a:cubicBezTo>
                    <a:pt x="109" y="39"/>
                    <a:pt x="113" y="40"/>
                    <a:pt x="116" y="42"/>
                  </a:cubicBezTo>
                  <a:cubicBezTo>
                    <a:pt x="121" y="46"/>
                    <a:pt x="123" y="52"/>
                    <a:pt x="122" y="57"/>
                  </a:cubicBezTo>
                  <a:cubicBezTo>
                    <a:pt x="121" y="63"/>
                    <a:pt x="116" y="67"/>
                    <a:pt x="107" y="69"/>
                  </a:cubicBezTo>
                  <a:cubicBezTo>
                    <a:pt x="105" y="70"/>
                    <a:pt x="103" y="72"/>
                    <a:pt x="104" y="75"/>
                  </a:cubicBezTo>
                  <a:cubicBezTo>
                    <a:pt x="104" y="77"/>
                    <a:pt x="106" y="78"/>
                    <a:pt x="108" y="78"/>
                  </a:cubicBezTo>
                  <a:cubicBezTo>
                    <a:pt x="109" y="78"/>
                    <a:pt x="109" y="78"/>
                    <a:pt x="109" y="78"/>
                  </a:cubicBezTo>
                  <a:cubicBezTo>
                    <a:pt x="121" y="76"/>
                    <a:pt x="129" y="69"/>
                    <a:pt x="131" y="59"/>
                  </a:cubicBezTo>
                  <a:cubicBezTo>
                    <a:pt x="133" y="50"/>
                    <a:pt x="129" y="40"/>
                    <a:pt x="121" y="35"/>
                  </a:cubicBezTo>
                  <a:cubicBezTo>
                    <a:pt x="117" y="31"/>
                    <a:pt x="111" y="30"/>
                    <a:pt x="106" y="32"/>
                  </a:cubicBezTo>
                  <a:cubicBezTo>
                    <a:pt x="104" y="16"/>
                    <a:pt x="94" y="5"/>
                    <a:pt x="79" y="2"/>
                  </a:cubicBezTo>
                  <a:cubicBezTo>
                    <a:pt x="65" y="0"/>
                    <a:pt x="52" y="5"/>
                    <a:pt x="45" y="13"/>
                  </a:cubicBezTo>
                  <a:cubicBezTo>
                    <a:pt x="40" y="9"/>
                    <a:pt x="32" y="9"/>
                    <a:pt x="25" y="12"/>
                  </a:cubicBezTo>
                  <a:cubicBezTo>
                    <a:pt x="19" y="15"/>
                    <a:pt x="14" y="22"/>
                    <a:pt x="16" y="32"/>
                  </a:cubicBezTo>
                  <a:cubicBezTo>
                    <a:pt x="5" y="39"/>
                    <a:pt x="0" y="49"/>
                    <a:pt x="3" y="59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39"/>
            <p:cNvSpPr>
              <a:spLocks/>
            </p:cNvSpPr>
            <p:nvPr/>
          </p:nvSpPr>
          <p:spPr bwMode="auto">
            <a:xfrm>
              <a:off x="-2062163" y="3881439"/>
              <a:ext cx="131763" cy="120650"/>
            </a:xfrm>
            <a:custGeom>
              <a:avLst/>
              <a:gdLst>
                <a:gd name="T0" fmla="*/ 13 w 102"/>
                <a:gd name="T1" fmla="*/ 90 h 93"/>
                <a:gd name="T2" fmla="*/ 22 w 102"/>
                <a:gd name="T3" fmla="*/ 93 h 93"/>
                <a:gd name="T4" fmla="*/ 27 w 102"/>
                <a:gd name="T5" fmla="*/ 92 h 93"/>
                <a:gd name="T6" fmla="*/ 29 w 102"/>
                <a:gd name="T7" fmla="*/ 86 h 93"/>
                <a:gd name="T8" fmla="*/ 23 w 102"/>
                <a:gd name="T9" fmla="*/ 84 h 93"/>
                <a:gd name="T10" fmla="*/ 18 w 102"/>
                <a:gd name="T11" fmla="*/ 82 h 93"/>
                <a:gd name="T12" fmla="*/ 11 w 102"/>
                <a:gd name="T13" fmla="*/ 67 h 93"/>
                <a:gd name="T14" fmla="*/ 25 w 102"/>
                <a:gd name="T15" fmla="*/ 54 h 93"/>
                <a:gd name="T16" fmla="*/ 28 w 102"/>
                <a:gd name="T17" fmla="*/ 52 h 93"/>
                <a:gd name="T18" fmla="*/ 28 w 102"/>
                <a:gd name="T19" fmla="*/ 49 h 93"/>
                <a:gd name="T20" fmla="*/ 37 w 102"/>
                <a:gd name="T21" fmla="*/ 21 h 93"/>
                <a:gd name="T22" fmla="*/ 60 w 102"/>
                <a:gd name="T23" fmla="*/ 22 h 93"/>
                <a:gd name="T24" fmla="*/ 65 w 102"/>
                <a:gd name="T25" fmla="*/ 24 h 93"/>
                <a:gd name="T26" fmla="*/ 68 w 102"/>
                <a:gd name="T27" fmla="*/ 21 h 93"/>
                <a:gd name="T28" fmla="*/ 81 w 102"/>
                <a:gd name="T29" fmla="*/ 9 h 93"/>
                <a:gd name="T30" fmla="*/ 92 w 102"/>
                <a:gd name="T31" fmla="*/ 22 h 93"/>
                <a:gd name="T32" fmla="*/ 98 w 102"/>
                <a:gd name="T33" fmla="*/ 25 h 93"/>
                <a:gd name="T34" fmla="*/ 101 w 102"/>
                <a:gd name="T35" fmla="*/ 19 h 93"/>
                <a:gd name="T36" fmla="*/ 81 w 102"/>
                <a:gd name="T37" fmla="*/ 0 h 93"/>
                <a:gd name="T38" fmla="*/ 62 w 102"/>
                <a:gd name="T39" fmla="*/ 12 h 93"/>
                <a:gd name="T40" fmla="*/ 33 w 102"/>
                <a:gd name="T41" fmla="*/ 13 h 93"/>
                <a:gd name="T42" fmla="*/ 18 w 102"/>
                <a:gd name="T43" fmla="*/ 48 h 93"/>
                <a:gd name="T44" fmla="*/ 2 w 102"/>
                <a:gd name="T45" fmla="*/ 66 h 93"/>
                <a:gd name="T46" fmla="*/ 13 w 102"/>
                <a:gd name="T47" fmla="*/ 9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2" h="93">
                  <a:moveTo>
                    <a:pt x="13" y="90"/>
                  </a:moveTo>
                  <a:cubicBezTo>
                    <a:pt x="16" y="92"/>
                    <a:pt x="19" y="93"/>
                    <a:pt x="22" y="93"/>
                  </a:cubicBezTo>
                  <a:cubicBezTo>
                    <a:pt x="24" y="93"/>
                    <a:pt x="25" y="93"/>
                    <a:pt x="27" y="92"/>
                  </a:cubicBezTo>
                  <a:cubicBezTo>
                    <a:pt x="29" y="91"/>
                    <a:pt x="30" y="89"/>
                    <a:pt x="29" y="86"/>
                  </a:cubicBezTo>
                  <a:cubicBezTo>
                    <a:pt x="28" y="84"/>
                    <a:pt x="25" y="83"/>
                    <a:pt x="23" y="84"/>
                  </a:cubicBezTo>
                  <a:cubicBezTo>
                    <a:pt x="22" y="84"/>
                    <a:pt x="20" y="84"/>
                    <a:pt x="18" y="82"/>
                  </a:cubicBezTo>
                  <a:cubicBezTo>
                    <a:pt x="14" y="79"/>
                    <a:pt x="10" y="73"/>
                    <a:pt x="11" y="67"/>
                  </a:cubicBezTo>
                  <a:cubicBezTo>
                    <a:pt x="12" y="61"/>
                    <a:pt x="19" y="57"/>
                    <a:pt x="25" y="54"/>
                  </a:cubicBezTo>
                  <a:cubicBezTo>
                    <a:pt x="26" y="54"/>
                    <a:pt x="27" y="53"/>
                    <a:pt x="28" y="52"/>
                  </a:cubicBezTo>
                  <a:cubicBezTo>
                    <a:pt x="28" y="51"/>
                    <a:pt x="28" y="50"/>
                    <a:pt x="28" y="49"/>
                  </a:cubicBezTo>
                  <a:cubicBezTo>
                    <a:pt x="22" y="32"/>
                    <a:pt x="31" y="24"/>
                    <a:pt x="37" y="21"/>
                  </a:cubicBezTo>
                  <a:cubicBezTo>
                    <a:pt x="47" y="17"/>
                    <a:pt x="58" y="18"/>
                    <a:pt x="60" y="22"/>
                  </a:cubicBezTo>
                  <a:cubicBezTo>
                    <a:pt x="61" y="23"/>
                    <a:pt x="63" y="24"/>
                    <a:pt x="65" y="24"/>
                  </a:cubicBezTo>
                  <a:cubicBezTo>
                    <a:pt x="66" y="23"/>
                    <a:pt x="68" y="22"/>
                    <a:pt x="68" y="21"/>
                  </a:cubicBezTo>
                  <a:cubicBezTo>
                    <a:pt x="71" y="13"/>
                    <a:pt x="76" y="9"/>
                    <a:pt x="81" y="9"/>
                  </a:cubicBezTo>
                  <a:cubicBezTo>
                    <a:pt x="86" y="10"/>
                    <a:pt x="91" y="14"/>
                    <a:pt x="92" y="22"/>
                  </a:cubicBezTo>
                  <a:cubicBezTo>
                    <a:pt x="93" y="24"/>
                    <a:pt x="96" y="26"/>
                    <a:pt x="98" y="25"/>
                  </a:cubicBezTo>
                  <a:cubicBezTo>
                    <a:pt x="101" y="24"/>
                    <a:pt x="102" y="22"/>
                    <a:pt x="101" y="19"/>
                  </a:cubicBezTo>
                  <a:cubicBezTo>
                    <a:pt x="98" y="8"/>
                    <a:pt x="91" y="0"/>
                    <a:pt x="81" y="0"/>
                  </a:cubicBezTo>
                  <a:cubicBezTo>
                    <a:pt x="74" y="0"/>
                    <a:pt x="67" y="4"/>
                    <a:pt x="62" y="12"/>
                  </a:cubicBezTo>
                  <a:cubicBezTo>
                    <a:pt x="55" y="7"/>
                    <a:pt x="42" y="8"/>
                    <a:pt x="33" y="13"/>
                  </a:cubicBezTo>
                  <a:cubicBezTo>
                    <a:pt x="22" y="18"/>
                    <a:pt x="13" y="30"/>
                    <a:pt x="18" y="48"/>
                  </a:cubicBezTo>
                  <a:cubicBezTo>
                    <a:pt x="6" y="53"/>
                    <a:pt x="2" y="61"/>
                    <a:pt x="2" y="66"/>
                  </a:cubicBezTo>
                  <a:cubicBezTo>
                    <a:pt x="0" y="76"/>
                    <a:pt x="6" y="85"/>
                    <a:pt x="13" y="90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240"/>
            <p:cNvSpPr>
              <a:spLocks/>
            </p:cNvSpPr>
            <p:nvPr/>
          </p:nvSpPr>
          <p:spPr bwMode="auto">
            <a:xfrm>
              <a:off x="-1851026" y="3940176"/>
              <a:ext cx="44450" cy="26988"/>
            </a:xfrm>
            <a:custGeom>
              <a:avLst/>
              <a:gdLst>
                <a:gd name="T0" fmla="*/ 9 w 34"/>
                <a:gd name="T1" fmla="*/ 21 h 21"/>
                <a:gd name="T2" fmla="*/ 33 w 34"/>
                <a:gd name="T3" fmla="*/ 7 h 21"/>
                <a:gd name="T4" fmla="*/ 31 w 34"/>
                <a:gd name="T5" fmla="*/ 1 h 21"/>
                <a:gd name="T6" fmla="*/ 25 w 34"/>
                <a:gd name="T7" fmla="*/ 3 h 21"/>
                <a:gd name="T8" fmla="*/ 6 w 34"/>
                <a:gd name="T9" fmla="*/ 11 h 21"/>
                <a:gd name="T10" fmla="*/ 1 w 34"/>
                <a:gd name="T11" fmla="*/ 15 h 21"/>
                <a:gd name="T12" fmla="*/ 5 w 34"/>
                <a:gd name="T13" fmla="*/ 21 h 21"/>
                <a:gd name="T14" fmla="*/ 9 w 34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21">
                  <a:moveTo>
                    <a:pt x="9" y="21"/>
                  </a:moveTo>
                  <a:cubicBezTo>
                    <a:pt x="15" y="21"/>
                    <a:pt x="27" y="19"/>
                    <a:pt x="33" y="7"/>
                  </a:cubicBezTo>
                  <a:cubicBezTo>
                    <a:pt x="34" y="5"/>
                    <a:pt x="33" y="2"/>
                    <a:pt x="31" y="1"/>
                  </a:cubicBezTo>
                  <a:cubicBezTo>
                    <a:pt x="29" y="0"/>
                    <a:pt x="26" y="1"/>
                    <a:pt x="25" y="3"/>
                  </a:cubicBezTo>
                  <a:cubicBezTo>
                    <a:pt x="19" y="13"/>
                    <a:pt x="7" y="12"/>
                    <a:pt x="6" y="11"/>
                  </a:cubicBezTo>
                  <a:cubicBezTo>
                    <a:pt x="4" y="11"/>
                    <a:pt x="1" y="13"/>
                    <a:pt x="1" y="15"/>
                  </a:cubicBezTo>
                  <a:cubicBezTo>
                    <a:pt x="0" y="18"/>
                    <a:pt x="2" y="20"/>
                    <a:pt x="5" y="21"/>
                  </a:cubicBezTo>
                  <a:cubicBezTo>
                    <a:pt x="5" y="21"/>
                    <a:pt x="6" y="21"/>
                    <a:pt x="9" y="21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241"/>
            <p:cNvSpPr>
              <a:spLocks/>
            </p:cNvSpPr>
            <p:nvPr/>
          </p:nvSpPr>
          <p:spPr bwMode="auto">
            <a:xfrm>
              <a:off x="-1979613" y="3954464"/>
              <a:ext cx="34925" cy="49213"/>
            </a:xfrm>
            <a:custGeom>
              <a:avLst/>
              <a:gdLst>
                <a:gd name="T0" fmla="*/ 6 w 27"/>
                <a:gd name="T1" fmla="*/ 29 h 38"/>
                <a:gd name="T2" fmla="*/ 6 w 27"/>
                <a:gd name="T3" fmla="*/ 29 h 38"/>
                <a:gd name="T4" fmla="*/ 2 w 27"/>
                <a:gd name="T5" fmla="*/ 33 h 38"/>
                <a:gd name="T6" fmla="*/ 6 w 27"/>
                <a:gd name="T7" fmla="*/ 38 h 38"/>
                <a:gd name="T8" fmla="*/ 6 w 27"/>
                <a:gd name="T9" fmla="*/ 38 h 38"/>
                <a:gd name="T10" fmla="*/ 24 w 27"/>
                <a:gd name="T11" fmla="*/ 28 h 38"/>
                <a:gd name="T12" fmla="*/ 22 w 27"/>
                <a:gd name="T13" fmla="*/ 9 h 38"/>
                <a:gd name="T14" fmla="*/ 5 w 27"/>
                <a:gd name="T15" fmla="*/ 1 h 38"/>
                <a:gd name="T16" fmla="*/ 1 w 27"/>
                <a:gd name="T17" fmla="*/ 6 h 38"/>
                <a:gd name="T18" fmla="*/ 6 w 27"/>
                <a:gd name="T19" fmla="*/ 10 h 38"/>
                <a:gd name="T20" fmla="*/ 15 w 27"/>
                <a:gd name="T21" fmla="*/ 14 h 38"/>
                <a:gd name="T22" fmla="*/ 15 w 27"/>
                <a:gd name="T23" fmla="*/ 24 h 38"/>
                <a:gd name="T24" fmla="*/ 6 w 27"/>
                <a:gd name="T25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38">
                  <a:moveTo>
                    <a:pt x="6" y="29"/>
                  </a:moveTo>
                  <a:cubicBezTo>
                    <a:pt x="6" y="29"/>
                    <a:pt x="6" y="29"/>
                    <a:pt x="6" y="29"/>
                  </a:cubicBezTo>
                  <a:cubicBezTo>
                    <a:pt x="4" y="29"/>
                    <a:pt x="2" y="31"/>
                    <a:pt x="2" y="33"/>
                  </a:cubicBezTo>
                  <a:cubicBezTo>
                    <a:pt x="2" y="36"/>
                    <a:pt x="4" y="38"/>
                    <a:pt x="6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14" y="38"/>
                    <a:pt x="20" y="34"/>
                    <a:pt x="24" y="28"/>
                  </a:cubicBezTo>
                  <a:cubicBezTo>
                    <a:pt x="27" y="22"/>
                    <a:pt x="26" y="15"/>
                    <a:pt x="22" y="9"/>
                  </a:cubicBezTo>
                  <a:cubicBezTo>
                    <a:pt x="18" y="3"/>
                    <a:pt x="12" y="0"/>
                    <a:pt x="5" y="1"/>
                  </a:cubicBezTo>
                  <a:cubicBezTo>
                    <a:pt x="2" y="2"/>
                    <a:pt x="0" y="4"/>
                    <a:pt x="1" y="6"/>
                  </a:cubicBezTo>
                  <a:cubicBezTo>
                    <a:pt x="1" y="9"/>
                    <a:pt x="3" y="11"/>
                    <a:pt x="6" y="10"/>
                  </a:cubicBezTo>
                  <a:cubicBezTo>
                    <a:pt x="11" y="10"/>
                    <a:pt x="13" y="12"/>
                    <a:pt x="15" y="14"/>
                  </a:cubicBezTo>
                  <a:cubicBezTo>
                    <a:pt x="17" y="17"/>
                    <a:pt x="17" y="21"/>
                    <a:pt x="15" y="24"/>
                  </a:cubicBezTo>
                  <a:cubicBezTo>
                    <a:pt x="14" y="27"/>
                    <a:pt x="11" y="29"/>
                    <a:pt x="6" y="29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034452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  <p:tag name="THINKCELLPRESENTATIONDONOTDELETE" val="&lt;?xml version=&quot;1.0&quot; encoding=&quot;UTF-16&quot; standalone=&quot;yes&quot;?&gt;&lt;root reqver=&quot;32687&quot;&gt;&lt;version val=&quot;38700&quot;/&gt;&lt;CPresentation id=&quot;1&quot;&gt;&lt;m_precDefaultOrdinal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Ordinal&gt;&lt;m_precDefaultNumber&gt;&lt;m_bNumberIsYear val=&quot;1&quot;/&gt;&lt;m_chMinusSymbol&gt;-&lt;/m_chMinusSymbol&gt;&lt;m_chDecimalSymbol17909&gt;.&lt;/m_chDecimalSymbol17909&gt;&lt;m_nGroupingDigits17909 val=&quot;3&quot;/&gt;&lt;m_chGroupingSymbol17909&gt; 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 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.%m&lt;/m_strFormatTime&gt;&lt;m_yearfmt&gt;&lt;begin val=&quot;0&quot;/&gt;&lt;end val=&quot;0&quot;/&gt;&lt;/m_yearfmt&gt;&lt;/m_precDefaultDate&gt;&lt;m_precDefaultDay&gt;&lt;m_bNumberIsYear val=&quot;0&quot;/&gt;&lt;m_strFormatTime&gt;%#d&lt;/m_strFormatTime&gt;&lt;m_yearfmt&gt;&lt;begin val=&quot;0&quot;/&gt;&lt;end val=&quot;4&quot;/&gt;&lt;/m_yearfmt&gt;&lt;/m_precDefaultDay&gt;&lt;m_precDefaultWeek&gt;&lt;m_bNumberIsYear val=&quot;0&quot;/&gt;&lt;m_strFormatTime&gt;%4&lt;/m_strFormatTime&gt;&lt;m_yearfmt&gt;&lt;begin val=&quot;0&quot;/&gt;&lt;end val=&quot;4&quot;/&gt;&lt;/m_yearfmt&gt;&lt;/m_precDefaultWeek&gt;&lt;m_precDefaultMonth&gt;&lt;m_bNumberIsYear val=&quot;0&quot;/&gt;&lt;m_strFormatTime&gt;%1&lt;/m_strFormatTime&gt;&lt;m_yearfmt&gt;&lt;begin val=&quot;0&quot;/&gt;&lt;end val=&quot;4&quot;/&gt;&lt;/m_yearfmt&gt;&lt;/m_precDefaultMonth&gt;&lt;m_precDefaultQuarter&gt;&lt;m_bNumberIsYear val=&quot;0&quot;/&gt;&lt;m_strFormatTime&gt;Q%5&lt;/m_strFormatTime&gt;&lt;m_yearfmt&gt;&lt;begin val=&quot;0&quot;/&gt;&lt;end val=&quot;4&quot;/&gt;&lt;/m_yearfmt&gt;&lt;/m_precDefaultQuarter&gt;&lt;m_precDefaultYear&gt;&lt;m_bNumberIsYear val=&quot;0&quot;/&gt;&lt;m_strFormatTime&gt;%Y&lt;/m_strFormatTime&gt;&lt;m_yearfmt&gt;&lt;begin val=&quot;0&quot;/&gt;&lt;end val=&quot;0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m_eweekdayFirstOfWeek val=&quot;2&quot;/&gt;&lt;m_eweekdayFirstOfWorkweek val=&quot;2&quot;/&gt;&lt;m_eweekdayFirstOfWeekend val=&quot;7&quot;/&gt;&lt;/CPresentation&gt;&lt;/root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bwm7nEqw69AhGmOstLN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wit99C1bymIj23jMItQu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qGyNTJZAaNcmDK0E4QdP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GENImmmCzhSLfYWEE6HI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Dap1JJi3XaP8vFSKgFdg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3vv33cwU_IcYxLytInoW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vEFAprd1Z3WzxYh0RSOy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PV2mekCGarIcDgkaIM.3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iZU4Ok7iQSMelaIJTSfJ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wit99C1bymIj23jMItQu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AdAnfILiH.bz5oFNUfYE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hzw.of2R2OZ6ftF9nTFNA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WLmuAF3rqpspaU8E94WU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1Y3jLPSTCd0Sr_2yXNGr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Rhwwk2TJ0oxnfxHdjOXk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vnAve_upH4T0n7DH_8y0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zXUCpDHWv4l5K_CBhmFO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OCAe2NuNdwv06HqPDNhg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qXSLoqzZyQsST4UVt_Tb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PzFK.RDFX_d0eYL2yzx.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gYAeFBPYPN9CzsN7Yioa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nBsgLvhaDXC_G6ouMs5E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MlVeaIWaANYFccCKa9SH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oT8jZbVoOJ1Kntj0Aofj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_YKnYXrfAamXbZwX9RPdg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5R0ryC49z9DcB1lY6AHf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azo2Z6TjXHY0E2ItsMW.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rCVUzswBgYQmVymlNyD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.5k9gK0er6XxR9d_SCeX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YCrANAqVgwp97F_wCB_o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I99mhzejDV8omD_1uzk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7AW3ydlYsaeE0KiZMp.xg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lgMXP4.VK.TPv9zTE0nQ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PmVbAx_hJTVXjK_53X1s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yhdt6WmT_roJgSRH7u1H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a8EVYlk3hnKjVvkR3qnv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JkGQVo1AT8l3zk0q19dr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w6wEqH6AS5mPdje61BW.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eFxg2XPR99JG6lb2ky.L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cUvgIqnWEJwgAVj38Bh9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nfxiwO8qes6O0cJ9RCSw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v_oeZ9urpNQ8DAehP7e6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Nts1d53oRC9kCShr8Yaj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MsgjcxM3O6stogufAau3A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7mSguOT.CJeRSNyEUsgGw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ebfA2fTUpPXlMXYm0S5EA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NhcyUzsKqBaonVEJfpLw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UDZEPLVpMf49sEPp2xM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6f_BpFkV2ssqYewisYpt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.hYkHOTQiqHneYS6tWGkQ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k2Xthqx_iW54wpULRkmpQ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rVYNZPJS.QEb_617ZS30Q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ERG">
  <a:themeElements>
    <a:clrScheme name="ERG Final">
      <a:dk1>
        <a:srgbClr val="32373C"/>
      </a:dk1>
      <a:lt1>
        <a:srgbClr val="FFFFFF"/>
      </a:lt1>
      <a:dk2>
        <a:srgbClr val="5A6469"/>
      </a:dk2>
      <a:lt2>
        <a:srgbClr val="FFFFFF"/>
      </a:lt2>
      <a:accent1>
        <a:srgbClr val="EF7F1A"/>
      </a:accent1>
      <a:accent2>
        <a:srgbClr val="FF9E29"/>
      </a:accent2>
      <a:accent3>
        <a:srgbClr val="32373C"/>
      </a:accent3>
      <a:accent4>
        <a:srgbClr val="5A6469"/>
      </a:accent4>
      <a:accent5>
        <a:srgbClr val="003751"/>
      </a:accent5>
      <a:accent6>
        <a:srgbClr val="DB1516"/>
      </a:accent6>
      <a:hlink>
        <a:srgbClr val="008E22"/>
      </a:hlink>
      <a:folHlink>
        <a:srgbClr val="009FB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>
            <a:lumMod val="20000"/>
            <a:lumOff val="80000"/>
          </a:schemeClr>
        </a:solidFill>
        <a:ln w="9525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4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noFill/>
        <a:ln w="9525">
          <a:solidFill>
            <a:schemeClr val="tx2"/>
          </a:solidFill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lnDef>
    <a:txDef>
      <a:spPr/>
      <a:bodyPr lIns="0" tIns="0" rIns="0" bIns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D794720A19038744BE4039F7392C9B77" ma:contentTypeVersion="10" ma:contentTypeDescription="Создание документа." ma:contentTypeScope="" ma:versionID="30c03a8721c12eacc24a4a6a7491c35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2f955febea7e716b4e91cddba17110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3.xml><?xml version="1.0" encoding="utf-8"?>
<?mso-contentType ?>
<spe:Receivers xmlns:spe="http://schemas.microsoft.com/sharepoint/events">
  <Receiver>
    <Name>Policy Auditing</Name>
    <Synchronization>Synchronous</Synchronization>
    <Type>10001</Type>
    <SequenceNumber>1100</SequenceNumber>
    <Url/>
    <Assembly>Microsoft.Office.Policy, Version=15.0.0.0, Culture=neutral, PublicKeyToken=71e9bce111e9429c</Assembly>
    <Class>Microsoft.Office.RecordsManagement.Internal.AuditHandler</Class>
    <Data/>
    <Filter/>
  </Receiver>
  <Receiver>
    <Name>Policy Auditing</Name>
    <Synchronization>Synchronous</Synchronization>
    <Type>10002</Type>
    <SequenceNumber>1101</SequenceNumber>
    <Url/>
    <Assembly>Microsoft.Office.Policy, Version=15.0.0.0, Culture=neutral, PublicKeyToken=71e9bce111e9429c</Assembly>
    <Class>Microsoft.Office.RecordsManagement.Internal.AuditHandler</Class>
    <Data/>
    <Filter/>
  </Receiver>
  <Receiver>
    <Name>Policy Auditing</Name>
    <Synchronization>Synchronous</Synchronization>
    <Type>10004</Type>
    <SequenceNumber>1102</SequenceNumber>
    <Url/>
    <Assembly>Microsoft.Office.Policy, Version=15.0.0.0, Culture=neutral, PublicKeyToken=71e9bce111e9429c</Assembly>
    <Class>Microsoft.Office.RecordsManagement.Internal.AuditHandler</Class>
    <Data/>
    <Filter/>
  </Receiver>
  <Receiver>
    <Name>Policy Auditing</Name>
    <Synchronization>Synchronous</Synchronization>
    <Type>10006</Type>
    <SequenceNumber>1103</SequenceNumber>
    <Url/>
    <Assembly>Microsoft.Office.Policy, Version=15.0.0.0, Culture=neutral, PublicKeyToken=71e9bce111e9429c</Assembly>
    <Class>Microsoft.Office.RecordsManagement.Internal.AuditHandler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DED1A89-D55A-4450-B969-44C1588A0B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AE5A532-DC4D-4079-9E31-89E1596CB804}">
  <ds:schemaRefs>
    <ds:schemaRef ds:uri="http://schemas.microsoft.com/office/2006/metadata/customXsn"/>
  </ds:schemaRefs>
</ds:datastoreItem>
</file>

<file path=customXml/itemProps3.xml><?xml version="1.0" encoding="utf-8"?>
<ds:datastoreItem xmlns:ds="http://schemas.openxmlformats.org/officeDocument/2006/customXml" ds:itemID="{41782C3F-0F27-418F-915F-C8B694137E4B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53E5EF3A-C15E-46B0-A7D7-512D72955512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7B890416-D95C-43B0-AC60-C88971DEA5B6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36335</TotalTime>
  <Words>2552</Words>
  <Application>Microsoft Office PowerPoint</Application>
  <PresentationFormat>Широкоэкранный</PresentationFormat>
  <Paragraphs>715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Montserrat</vt:lpstr>
      <vt:lpstr>Open Sans</vt:lpstr>
      <vt:lpstr>Times New Roman</vt:lpstr>
      <vt:lpstr>Wingdings</vt:lpstr>
      <vt:lpstr>ERG</vt:lpstr>
      <vt:lpstr>Слайд think-cell</vt:lpstr>
      <vt:lpstr>Презентация PowerPoint</vt:lpstr>
      <vt:lpstr>Общие сведения </vt:lpstr>
      <vt:lpstr>Информация об исполнении утвержденной инвестиционной программы  АО «3-Энергоорталык» по итогам 1 полугодия 2026 года </vt:lpstr>
      <vt:lpstr>Информация о постатейном исполнении утвержденной тарифной сметы на регулируемую услугу по производству тепловой энергии по итогам 1 полугодия 2026 года (1 из 3)</vt:lpstr>
      <vt:lpstr>Информация о постатейном исполнении утвержденной тарифной сметы на регулируемую услугу по производству тепловой энергии по итогам 1 полугодия 2025 года (2 из 3)</vt:lpstr>
      <vt:lpstr>Информация о постатейном исполнении утвержденной тарифной сметы на регулируемую услугу по производству тепловой энергии по итогам 1 полугодия 2025 года (3 из 3)</vt:lpstr>
      <vt:lpstr>Информация о соблюдении показателей качества и надежности регулируемых услуг и достижении показателей эффективности деятельности по итогам 1 полугодия 2026года </vt:lpstr>
      <vt:lpstr>Информация об основных финансово - экономических показателях по услуге производство тепловой энергии и об объемах предоставленных регулируемых услуг  </vt:lpstr>
      <vt:lpstr>Информация о проводимой работе с потребителями  регулируемых услуг и качестве предоставляемых услуг</vt:lpstr>
      <vt:lpstr>Информация о качестве предоставляемых регулируемых услуг</vt:lpstr>
      <vt:lpstr>Информация о перспективах деятельности (планы развития), в том числе возможных изменениях тарифов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Maria Donchenko</dc:creator>
  <cp:lastModifiedBy>Anna Martynenko</cp:lastModifiedBy>
  <cp:revision>1383</cp:revision>
  <cp:lastPrinted>2023-07-12T13:21:41Z</cp:lastPrinted>
  <dcterms:created xsi:type="dcterms:W3CDTF">2017-11-25T12:09:27Z</dcterms:created>
  <dcterms:modified xsi:type="dcterms:W3CDTF">2026-07-10T08:39:55Z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0x010100D794720A19038744BE4039F7392C9B77</vt:lpwstr>
  </property>
</Properties>
</file>